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56" r:id="rId2"/>
    <p:sldId id="343" r:id="rId3"/>
    <p:sldId id="386" r:id="rId4"/>
    <p:sldId id="416" r:id="rId5"/>
    <p:sldId id="345" r:id="rId6"/>
    <p:sldId id="346" r:id="rId7"/>
    <p:sldId id="348" r:id="rId8"/>
    <p:sldId id="417" r:id="rId9"/>
    <p:sldId id="406" r:id="rId10"/>
    <p:sldId id="418" r:id="rId11"/>
    <p:sldId id="408" r:id="rId12"/>
    <p:sldId id="419" r:id="rId13"/>
    <p:sldId id="420" r:id="rId14"/>
    <p:sldId id="421" r:id="rId15"/>
    <p:sldId id="422" r:id="rId16"/>
    <p:sldId id="423" r:id="rId17"/>
    <p:sldId id="424" r:id="rId18"/>
    <p:sldId id="425" r:id="rId19"/>
    <p:sldId id="427" r:id="rId20"/>
    <p:sldId id="428" r:id="rId21"/>
    <p:sldId id="414" r:id="rId22"/>
    <p:sldId id="415" r:id="rId23"/>
    <p:sldId id="301" r:id="rId24"/>
    <p:sldId id="429" r:id="rId25"/>
    <p:sldId id="430" r:id="rId26"/>
    <p:sldId id="431" r:id="rId27"/>
    <p:sldId id="432" r:id="rId28"/>
    <p:sldId id="433" r:id="rId29"/>
    <p:sldId id="437" r:id="rId30"/>
    <p:sldId id="434" r:id="rId31"/>
    <p:sldId id="435" r:id="rId32"/>
    <p:sldId id="436" r:id="rId33"/>
    <p:sldId id="438" r:id="rId34"/>
    <p:sldId id="439" r:id="rId35"/>
    <p:sldId id="440" r:id="rId36"/>
    <p:sldId id="441" r:id="rId37"/>
    <p:sldId id="442" r:id="rId38"/>
    <p:sldId id="443" r:id="rId39"/>
    <p:sldId id="300"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6455" autoAdjust="0"/>
  </p:normalViewPr>
  <p:slideViewPr>
    <p:cSldViewPr snapToGrid="0" snapToObjects="1">
      <p:cViewPr varScale="1">
        <p:scale>
          <a:sx n="83" d="100"/>
          <a:sy n="83" d="100"/>
        </p:scale>
        <p:origin x="1445" y="34"/>
      </p:cViewPr>
      <p:guideLst>
        <p:guide orient="horz" pos="2160"/>
        <p:guide pos="2880"/>
      </p:guideLst>
    </p:cSldViewPr>
  </p:slideViewPr>
  <p:notesTextViewPr>
    <p:cViewPr>
      <p:scale>
        <a:sx n="1" d="1"/>
        <a:sy n="1" d="1"/>
      </p:scale>
      <p:origin x="0" y="0"/>
    </p:cViewPr>
  </p:notesTextViewPr>
  <p:sorterViewPr>
    <p:cViewPr>
      <p:scale>
        <a:sx n="100" d="100"/>
        <a:sy n="100" d="100"/>
      </p:scale>
      <p:origin x="0" y="32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E7A71F-E910-485D-974C-2B8F3252F562}" type="datetimeFigureOut">
              <a:rPr lang="en-US" smtClean="0"/>
              <a:t>12/1/2020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CCCCCD-96B5-47E6-AFF0-D7503FB1F1BE}" type="slidenum">
              <a:rPr lang="en-US" smtClean="0"/>
              <a:t>‹#›</a:t>
            </a:fld>
            <a:endParaRPr lang="en-US"/>
          </a:p>
        </p:txBody>
      </p:sp>
    </p:spTree>
    <p:extLst>
      <p:ext uri="{BB962C8B-B14F-4D97-AF65-F5344CB8AC3E}">
        <p14:creationId xmlns:p14="http://schemas.microsoft.com/office/powerpoint/2010/main" val="3006544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9F7F6C-CADB-489D-B9B2-3A647DC77A54}" type="datetime1">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2234891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DE10CC-A1BF-4E61-B0C7-16A1EBDD31A1}" type="datetime1">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2809945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786447-4B19-4FF1-B525-FA81E58E14EA}" type="datetime1">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168903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B42E98-36A9-49FE-843E-18E1AD6325FC}" type="datetime1">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3564502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FB3769-6AFD-4274-A9F8-1DF225A095C6}" type="datetime1">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1433057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295BA3-A10D-4EA1-B19D-E259943C6E09}" type="datetime1">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109010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BA3D98-E81C-4D6C-856C-543442FD4BA3}" type="datetime1">
              <a:rPr lang="en-US" smtClean="0"/>
              <a:t>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978283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054E98-1D1B-4E8A-9F8C-3E6661430A74}" type="datetime1">
              <a:rPr lang="en-US" smtClean="0"/>
              <a:t>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2653307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18F470-ECBF-4772-B343-B2D5815D3F18}" type="datetime1">
              <a:rPr lang="en-US" smtClean="0"/>
              <a:t>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174658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C6AF91-95BE-4727-A040-B7027AEA8FA0}" type="datetime1">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2578638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C6069C-0AF6-4134-BA1E-AA9D64697D21}" type="datetime1">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8B6FDC-AF46-8943-8028-33C4E23152A2}" type="slidenum">
              <a:rPr lang="en-US" smtClean="0"/>
              <a:t>‹#›</a:t>
            </a:fld>
            <a:endParaRPr lang="en-US"/>
          </a:p>
        </p:txBody>
      </p:sp>
    </p:spTree>
    <p:extLst>
      <p:ext uri="{BB962C8B-B14F-4D97-AF65-F5344CB8AC3E}">
        <p14:creationId xmlns:p14="http://schemas.microsoft.com/office/powerpoint/2010/main" val="3733496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EEE90-B596-4D01-B5D7-E8CE9E3EA7B4}" type="datetime1">
              <a:rPr lang="en-US" smtClean="0"/>
              <a:t>12/1/2020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8B6FDC-AF46-8943-8028-33C4E23152A2}" type="slidenum">
              <a:rPr lang="en-US" smtClean="0"/>
              <a:t>‹#›</a:t>
            </a:fld>
            <a:endParaRPr lang="en-US"/>
          </a:p>
        </p:txBody>
      </p:sp>
    </p:spTree>
    <p:extLst>
      <p:ext uri="{BB962C8B-B14F-4D97-AF65-F5344CB8AC3E}">
        <p14:creationId xmlns:p14="http://schemas.microsoft.com/office/powerpoint/2010/main" val="18168461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8BBA0-4A7C-E647-BBEA-1586259AAE82}"/>
              </a:ext>
            </a:extLst>
          </p:cNvPr>
          <p:cNvSpPr>
            <a:spLocks noGrp="1"/>
          </p:cNvSpPr>
          <p:nvPr>
            <p:ph type="ctrTitle"/>
          </p:nvPr>
        </p:nvSpPr>
        <p:spPr>
          <a:xfrm>
            <a:off x="304800" y="838584"/>
            <a:ext cx="8656320" cy="2387600"/>
          </a:xfrm>
        </p:spPr>
        <p:txBody>
          <a:bodyPr>
            <a:normAutofit/>
          </a:bodyPr>
          <a:lstStyle/>
          <a:p>
            <a:r>
              <a:rPr lang="en-US" sz="4800" b="1" dirty="0">
                <a:latin typeface="+mn-lt"/>
              </a:rPr>
              <a:t>Unit 5: </a:t>
            </a:r>
            <a:br>
              <a:rPr lang="en-US" sz="4800" b="1" dirty="0">
                <a:latin typeface="+mn-lt"/>
              </a:rPr>
            </a:br>
            <a:r>
              <a:rPr lang="en-US" sz="4800" b="1" dirty="0">
                <a:latin typeface="+mn-lt"/>
              </a:rPr>
              <a:t>For Live Session Assignment</a:t>
            </a:r>
          </a:p>
        </p:txBody>
      </p:sp>
      <p:sp>
        <p:nvSpPr>
          <p:cNvPr id="3" name="Subtitle 2">
            <a:extLst>
              <a:ext uri="{FF2B5EF4-FFF2-40B4-BE49-F238E27FC236}">
                <a16:creationId xmlns:a16="http://schemas.microsoft.com/office/drawing/2014/main" id="{AC2292BC-4DA6-2E42-AF5B-2ECA2972744C}"/>
              </a:ext>
            </a:extLst>
          </p:cNvPr>
          <p:cNvSpPr>
            <a:spLocks noGrp="1"/>
          </p:cNvSpPr>
          <p:nvPr>
            <p:ph type="subTitle" idx="1"/>
          </p:nvPr>
        </p:nvSpPr>
        <p:spPr/>
        <p:txBody>
          <a:bodyPr>
            <a:normAutofit/>
          </a:bodyPr>
          <a:lstStyle/>
          <a:p>
            <a:r>
              <a:rPr lang="en-US" sz="3200" b="1" dirty="0"/>
              <a:t>Analysis of Variance</a:t>
            </a:r>
          </a:p>
          <a:p>
            <a:r>
              <a:rPr lang="en-US" sz="3200" b="1" dirty="0"/>
              <a:t>(Comparing 3 or more means)</a:t>
            </a:r>
          </a:p>
        </p:txBody>
      </p:sp>
      <p:sp>
        <p:nvSpPr>
          <p:cNvPr id="4" name="Slide Number Placeholder 3"/>
          <p:cNvSpPr>
            <a:spLocks noGrp="1"/>
          </p:cNvSpPr>
          <p:nvPr>
            <p:ph type="sldNum" sz="quarter" idx="12"/>
          </p:nvPr>
        </p:nvSpPr>
        <p:spPr/>
        <p:txBody>
          <a:bodyPr/>
          <a:lstStyle/>
          <a:p>
            <a:fld id="{EE8B6FDC-AF46-8943-8028-33C4E23152A2}" type="slidenum">
              <a:rPr lang="en-US" smtClean="0"/>
              <a:t>1</a:t>
            </a:fld>
            <a:endParaRPr lang="en-US"/>
          </a:p>
        </p:txBody>
      </p:sp>
    </p:spTree>
    <p:extLst>
      <p:ext uri="{BB962C8B-B14F-4D97-AF65-F5344CB8AC3E}">
        <p14:creationId xmlns:p14="http://schemas.microsoft.com/office/powerpoint/2010/main" val="381283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b="1" dirty="0">
                <a:latin typeface="+mn-lt"/>
              </a:rPr>
              <a:t>Now Look for Differences Between Group Using t-Statistic</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71800" y="1600200"/>
            <a:ext cx="2877561" cy="105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748455"/>
            <a:ext cx="4114800" cy="365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257800" y="2209800"/>
            <a:ext cx="17145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EE8B6FDC-AF46-8943-8028-33C4E23152A2}" type="slidenum">
              <a:rPr lang="en-US" smtClean="0"/>
              <a:t>10</a:t>
            </a:fld>
            <a:endParaRPr lang="en-US"/>
          </a:p>
        </p:txBody>
      </p:sp>
    </p:spTree>
    <p:extLst>
      <p:ext uri="{BB962C8B-B14F-4D97-AF65-F5344CB8AC3E}">
        <p14:creationId xmlns:p14="http://schemas.microsoft.com/office/powerpoint/2010/main" val="940710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400" dirty="0"/>
              <a:t>SAS and R Code for Archeology Example</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4267200" cy="5181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C:\Users\Martin\AppData\Local\Microsoft\Windows\INetCache\Content.Word\New Picture (6).bmp"/>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066800"/>
            <a:ext cx="4164874" cy="5181600"/>
          </a:xfrm>
          <a:prstGeom prst="rect">
            <a:avLst/>
          </a:prstGeom>
          <a:noFill/>
          <a:ln>
            <a:solidFill>
              <a:schemeClr val="tx1"/>
            </a:solidFill>
          </a:ln>
        </p:spPr>
      </p:pic>
      <p:sp>
        <p:nvSpPr>
          <p:cNvPr id="3" name="Slide Number Placeholder 2"/>
          <p:cNvSpPr>
            <a:spLocks noGrp="1"/>
          </p:cNvSpPr>
          <p:nvPr>
            <p:ph type="sldNum" sz="quarter" idx="12"/>
          </p:nvPr>
        </p:nvSpPr>
        <p:spPr/>
        <p:txBody>
          <a:bodyPr/>
          <a:lstStyle/>
          <a:p>
            <a:fld id="{EE8B6FDC-AF46-8943-8028-33C4E23152A2}" type="slidenum">
              <a:rPr lang="en-US" smtClean="0"/>
              <a:t>11</a:t>
            </a:fld>
            <a:endParaRPr lang="en-US"/>
          </a:p>
        </p:txBody>
      </p:sp>
    </p:spTree>
    <p:extLst>
      <p:ext uri="{BB962C8B-B14F-4D97-AF65-F5344CB8AC3E}">
        <p14:creationId xmlns:p14="http://schemas.microsoft.com/office/powerpoint/2010/main" val="4070877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Unequal Standard Deviations in Groups</a:t>
            </a:r>
            <a:br>
              <a:rPr lang="en-US" sz="3600" b="1" dirty="0"/>
            </a:br>
            <a:r>
              <a:rPr lang="en-US" sz="3600" b="1" dirty="0"/>
              <a:t>(You need this for the homework)</a:t>
            </a:r>
          </a:p>
        </p:txBody>
      </p:sp>
      <p:sp>
        <p:nvSpPr>
          <p:cNvPr id="3" name="Content Placeholder 2"/>
          <p:cNvSpPr>
            <a:spLocks noGrp="1"/>
          </p:cNvSpPr>
          <p:nvPr>
            <p:ph idx="1"/>
          </p:nvPr>
        </p:nvSpPr>
        <p:spPr/>
        <p:txBody>
          <a:bodyPr>
            <a:normAutofit fontScale="92500" lnSpcReduction="10000"/>
          </a:bodyPr>
          <a:lstStyle/>
          <a:p>
            <a:r>
              <a:rPr lang="en-US" dirty="0"/>
              <a:t>Assumption violated</a:t>
            </a:r>
          </a:p>
          <a:p>
            <a:r>
              <a:rPr lang="en-US" dirty="0"/>
              <a:t>Visual Tests</a:t>
            </a:r>
          </a:p>
          <a:p>
            <a:pPr lvl="1"/>
            <a:r>
              <a:rPr lang="en-US" dirty="0"/>
              <a:t>Box pots</a:t>
            </a:r>
          </a:p>
          <a:p>
            <a:pPr lvl="1"/>
            <a:r>
              <a:rPr lang="en-US" dirty="0"/>
              <a:t>Scatter plots</a:t>
            </a:r>
          </a:p>
          <a:p>
            <a:r>
              <a:rPr lang="en-US" dirty="0"/>
              <a:t>Brown and Forsythe's Test for Homogeneity of Variances</a:t>
            </a:r>
          </a:p>
          <a:p>
            <a:r>
              <a:rPr lang="en-US" dirty="0"/>
              <a:t>Non-parametric group means test:</a:t>
            </a:r>
          </a:p>
          <a:p>
            <a:pPr marL="0" indent="0">
              <a:buNone/>
            </a:pPr>
            <a:r>
              <a:rPr lang="en-US" dirty="0"/>
              <a:t>    </a:t>
            </a:r>
            <a:r>
              <a:rPr lang="en-US" dirty="0" err="1"/>
              <a:t>Kruskill</a:t>
            </a:r>
            <a:r>
              <a:rPr lang="en-US" dirty="0"/>
              <a:t>-Wallis Test</a:t>
            </a:r>
          </a:p>
          <a:p>
            <a:r>
              <a:rPr lang="en-US" dirty="0"/>
              <a:t>Parametric group means test: </a:t>
            </a:r>
          </a:p>
          <a:p>
            <a:pPr marL="0" indent="0">
              <a:buNone/>
            </a:pPr>
            <a:r>
              <a:rPr lang="en-US" dirty="0"/>
              <a:t>    Welch Test</a:t>
            </a:r>
          </a:p>
          <a:p>
            <a:endParaRPr lang="en-US" dirty="0"/>
          </a:p>
        </p:txBody>
      </p:sp>
      <p:sp>
        <p:nvSpPr>
          <p:cNvPr id="4" name="Slide Number Placeholder 3"/>
          <p:cNvSpPr>
            <a:spLocks noGrp="1"/>
          </p:cNvSpPr>
          <p:nvPr>
            <p:ph type="sldNum" sz="quarter" idx="12"/>
          </p:nvPr>
        </p:nvSpPr>
        <p:spPr/>
        <p:txBody>
          <a:bodyPr/>
          <a:lstStyle/>
          <a:p>
            <a:fld id="{EE8B6FDC-AF46-8943-8028-33C4E23152A2}" type="slidenum">
              <a:rPr lang="en-US" smtClean="0"/>
              <a:t>12</a:t>
            </a:fld>
            <a:endParaRPr lang="en-US"/>
          </a:p>
        </p:txBody>
      </p:sp>
    </p:spTree>
    <p:extLst>
      <p:ext uri="{BB962C8B-B14F-4D97-AF65-F5344CB8AC3E}">
        <p14:creationId xmlns:p14="http://schemas.microsoft.com/office/powerpoint/2010/main" val="3526293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800" b="1" dirty="0">
                <a:latin typeface="+mn-lt"/>
              </a:rPr>
              <a:t>Unequal SD Example: Data, Means, </a:t>
            </a:r>
            <a:r>
              <a:rPr lang="en-US" sz="2800" b="1" dirty="0" err="1">
                <a:latin typeface="+mn-lt"/>
              </a:rPr>
              <a:t>StdDev</a:t>
            </a:r>
            <a:r>
              <a:rPr lang="en-US" sz="2800" b="1" dirty="0">
                <a:latin typeface="+mn-lt"/>
              </a:rPr>
              <a:t>, Boxplot</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4672"/>
          <a:stretch/>
        </p:blipFill>
        <p:spPr bwMode="auto">
          <a:xfrm>
            <a:off x="4005217" y="877118"/>
            <a:ext cx="4537348" cy="399403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aphicFrame>
        <p:nvGraphicFramePr>
          <p:cNvPr id="9" name="Table 8"/>
          <p:cNvGraphicFramePr>
            <a:graphicFrameLocks noGrp="1"/>
          </p:cNvGraphicFramePr>
          <p:nvPr>
            <p:extLst>
              <p:ext uri="{D42A27DB-BD31-4B8C-83A1-F6EECF244321}">
                <p14:modId xmlns:p14="http://schemas.microsoft.com/office/powerpoint/2010/main" val="1846286372"/>
              </p:ext>
            </p:extLst>
          </p:nvPr>
        </p:nvGraphicFramePr>
        <p:xfrm>
          <a:off x="2743200" y="5181600"/>
          <a:ext cx="3030855" cy="1132039"/>
        </p:xfrm>
        <a:graphic>
          <a:graphicData uri="http://schemas.openxmlformats.org/drawingml/2006/table">
            <a:tbl>
              <a:tblPr firstRow="1" firstCol="1" bandRow="1"/>
              <a:tblGrid>
                <a:gridCol w="1058545">
                  <a:extLst>
                    <a:ext uri="{9D8B030D-6E8A-4147-A177-3AD203B41FA5}">
                      <a16:colId xmlns:a16="http://schemas.microsoft.com/office/drawing/2014/main" val="20000"/>
                    </a:ext>
                  </a:extLst>
                </a:gridCol>
                <a:gridCol w="365760">
                  <a:extLst>
                    <a:ext uri="{9D8B030D-6E8A-4147-A177-3AD203B41FA5}">
                      <a16:colId xmlns:a16="http://schemas.microsoft.com/office/drawing/2014/main" val="20001"/>
                    </a:ext>
                  </a:extLst>
                </a:gridCol>
                <a:gridCol w="803275">
                  <a:extLst>
                    <a:ext uri="{9D8B030D-6E8A-4147-A177-3AD203B41FA5}">
                      <a16:colId xmlns:a16="http://schemas.microsoft.com/office/drawing/2014/main" val="20002"/>
                    </a:ext>
                  </a:extLst>
                </a:gridCol>
                <a:gridCol w="803275">
                  <a:extLst>
                    <a:ext uri="{9D8B030D-6E8A-4147-A177-3AD203B41FA5}">
                      <a16:colId xmlns:a16="http://schemas.microsoft.com/office/drawing/2014/main" val="20003"/>
                    </a:ext>
                  </a:extLst>
                </a:gridCol>
              </a:tblGrid>
              <a:tr h="0">
                <a:tc rowSpan="2">
                  <a:txBody>
                    <a:bodyPr/>
                    <a:lstStyle/>
                    <a:p>
                      <a:pPr marL="12700" marR="12700" algn="ctr">
                        <a:lnSpc>
                          <a:spcPct val="115000"/>
                        </a:lnSpc>
                        <a:spcBef>
                          <a:spcPts val="100"/>
                        </a:spcBef>
                        <a:spcAft>
                          <a:spcPts val="100"/>
                        </a:spcAft>
                      </a:pPr>
                      <a:r>
                        <a:rPr lang="en-US" sz="1100" b="1" dirty="0">
                          <a:solidFill>
                            <a:srgbClr val="000000"/>
                          </a:solidFill>
                          <a:effectLst/>
                          <a:latin typeface="Albany AMT"/>
                          <a:ea typeface="Times New Roman"/>
                          <a:cs typeface="Times New Roman"/>
                        </a:rPr>
                        <a:t>Level of group</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rowSpan="2">
                  <a:txBody>
                    <a:bodyPr/>
                    <a:lstStyle/>
                    <a:p>
                      <a:pPr marL="12700" marR="12700" algn="ctr">
                        <a:lnSpc>
                          <a:spcPct val="115000"/>
                        </a:lnSpc>
                        <a:spcBef>
                          <a:spcPts val="100"/>
                        </a:spcBef>
                        <a:spcAft>
                          <a:spcPts val="100"/>
                        </a:spcAft>
                      </a:pPr>
                      <a:r>
                        <a:rPr lang="en-US" sz="1100" b="1">
                          <a:solidFill>
                            <a:srgbClr val="000000"/>
                          </a:solidFill>
                          <a:effectLst/>
                          <a:latin typeface="Albany AMT"/>
                          <a:ea typeface="Times New Roman"/>
                          <a:cs typeface="Times New Roman"/>
                        </a:rPr>
                        <a:t>N</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gridSpan="2">
                  <a:txBody>
                    <a:bodyPr/>
                    <a:lstStyle/>
                    <a:p>
                      <a:pPr marL="12700" marR="12700" algn="ctr">
                        <a:lnSpc>
                          <a:spcPct val="115000"/>
                        </a:lnSpc>
                        <a:spcBef>
                          <a:spcPts val="100"/>
                        </a:spcBef>
                        <a:spcAft>
                          <a:spcPts val="100"/>
                        </a:spcAft>
                      </a:pPr>
                      <a:r>
                        <a:rPr lang="en-US" sz="1100" b="1" dirty="0">
                          <a:solidFill>
                            <a:srgbClr val="000000"/>
                          </a:solidFill>
                          <a:effectLst/>
                          <a:latin typeface="Albany AMT"/>
                          <a:ea typeface="Times New Roman"/>
                          <a:cs typeface="Times New Roman"/>
                        </a:rPr>
                        <a:t>score</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hMerge="1">
                  <a:txBody>
                    <a:bodyPr/>
                    <a:lstStyle/>
                    <a:p>
                      <a:endParaRPr lang="en-US"/>
                    </a:p>
                  </a:txBody>
                  <a:tcPr/>
                </a:tc>
                <a:extLst>
                  <a:ext uri="{0D108BD9-81ED-4DB2-BD59-A6C34878D82A}">
                    <a16:rowId xmlns:a16="http://schemas.microsoft.com/office/drawing/2014/main" val="10000"/>
                  </a:ext>
                </a:extLst>
              </a:tr>
              <a:tr h="0">
                <a:tc vMerge="1">
                  <a:txBody>
                    <a:bodyPr/>
                    <a:lstStyle/>
                    <a:p>
                      <a:endParaRPr lang="en-US"/>
                    </a:p>
                  </a:txBody>
                  <a:tcPr/>
                </a:tc>
                <a:tc vMerge="1">
                  <a:txBody>
                    <a:bodyPr/>
                    <a:lstStyle/>
                    <a:p>
                      <a:endParaRPr lang="en-US"/>
                    </a:p>
                  </a:txBody>
                  <a:tcPr/>
                </a:tc>
                <a:tc>
                  <a:txBody>
                    <a:bodyPr/>
                    <a:lstStyle/>
                    <a:p>
                      <a:pPr marL="12700" marR="12700" algn="ctr">
                        <a:lnSpc>
                          <a:spcPct val="115000"/>
                        </a:lnSpc>
                        <a:spcBef>
                          <a:spcPts val="100"/>
                        </a:spcBef>
                        <a:spcAft>
                          <a:spcPts val="100"/>
                        </a:spcAft>
                      </a:pPr>
                      <a:r>
                        <a:rPr lang="en-US" sz="1100" b="1">
                          <a:solidFill>
                            <a:srgbClr val="000000"/>
                          </a:solidFill>
                          <a:effectLst/>
                          <a:latin typeface="Albany AMT"/>
                          <a:ea typeface="Times New Roman"/>
                          <a:cs typeface="Times New Roman"/>
                        </a:rPr>
                        <a:t>Mean</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100" b="1">
                          <a:solidFill>
                            <a:srgbClr val="000000"/>
                          </a:solidFill>
                          <a:effectLst/>
                          <a:latin typeface="Albany AMT"/>
                          <a:ea typeface="Times New Roman"/>
                          <a:cs typeface="Times New Roman"/>
                        </a:rPr>
                        <a:t>Std Dev</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extLst>
                  <a:ext uri="{0D108BD9-81ED-4DB2-BD59-A6C34878D82A}">
                    <a16:rowId xmlns:a16="http://schemas.microsoft.com/office/drawing/2014/main" val="10001"/>
                  </a:ext>
                </a:extLst>
              </a:tr>
              <a:tr h="259295">
                <a:tc>
                  <a:txBody>
                    <a:bodyPr/>
                    <a:lstStyle/>
                    <a:p>
                      <a:pPr marL="12700" marR="12700" algn="ctr">
                        <a:lnSpc>
                          <a:spcPct val="115000"/>
                        </a:lnSpc>
                        <a:spcBef>
                          <a:spcPts val="100"/>
                        </a:spcBef>
                        <a:spcAft>
                          <a:spcPts val="100"/>
                        </a:spcAft>
                      </a:pPr>
                      <a:r>
                        <a:rPr lang="en-US" sz="1100" b="1">
                          <a:solidFill>
                            <a:srgbClr val="000000"/>
                          </a:solidFill>
                          <a:effectLst/>
                          <a:latin typeface="Albany AMT"/>
                          <a:ea typeface="Times New Roman"/>
                          <a:cs typeface="Times New Roman"/>
                        </a:rPr>
                        <a:t>A</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000" b="1">
                          <a:solidFill>
                            <a:srgbClr val="000000"/>
                          </a:solidFill>
                          <a:effectLst/>
                          <a:latin typeface="Albany AMT"/>
                          <a:ea typeface="Times New Roman"/>
                          <a:cs typeface="Times New Roman"/>
                        </a:rPr>
                        <a:t>29</a:t>
                      </a:r>
                      <a:endParaRPr lang="en-US" sz="1100" b="1">
                        <a:solidFill>
                          <a:srgbClr val="000000"/>
                        </a:solidFill>
                        <a:effectLst/>
                        <a:latin typeface="Albany AMT"/>
                        <a:ea typeface="Times New Roman"/>
                        <a:cs typeface="Times New Roman"/>
                      </a:endParaRP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dirty="0">
                          <a:solidFill>
                            <a:srgbClr val="000000"/>
                          </a:solidFill>
                          <a:effectLst/>
                          <a:latin typeface="Albany AMT"/>
                          <a:ea typeface="Times New Roman"/>
                          <a:cs typeface="Times New Roman"/>
                        </a:rPr>
                        <a:t>3.89619924</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0.85209553</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9099">
                <a:tc>
                  <a:txBody>
                    <a:bodyPr/>
                    <a:lstStyle/>
                    <a:p>
                      <a:pPr marL="12700" marR="12700" algn="ctr">
                        <a:lnSpc>
                          <a:spcPct val="115000"/>
                        </a:lnSpc>
                        <a:spcBef>
                          <a:spcPts val="100"/>
                        </a:spcBef>
                        <a:spcAft>
                          <a:spcPts val="100"/>
                        </a:spcAft>
                      </a:pPr>
                      <a:r>
                        <a:rPr lang="en-US" sz="1100" b="1">
                          <a:solidFill>
                            <a:srgbClr val="000000"/>
                          </a:solidFill>
                          <a:effectLst/>
                          <a:latin typeface="Albany AMT"/>
                          <a:ea typeface="Times New Roman"/>
                          <a:cs typeface="Times New Roman"/>
                        </a:rPr>
                        <a:t>B</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000" b="1">
                          <a:solidFill>
                            <a:srgbClr val="000000"/>
                          </a:solidFill>
                          <a:effectLst/>
                          <a:latin typeface="Albany AMT"/>
                          <a:ea typeface="Times New Roman"/>
                          <a:cs typeface="Times New Roman"/>
                        </a:rPr>
                        <a:t>31</a:t>
                      </a:r>
                      <a:endParaRPr lang="en-US" sz="1100" b="1">
                        <a:solidFill>
                          <a:srgbClr val="000000"/>
                        </a:solidFill>
                        <a:effectLst/>
                        <a:latin typeface="Albany AMT"/>
                        <a:ea typeface="Times New Roman"/>
                        <a:cs typeface="Times New Roman"/>
                      </a:endParaRP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1.97744181</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dirty="0">
                          <a:solidFill>
                            <a:srgbClr val="000000"/>
                          </a:solidFill>
                          <a:effectLst/>
                          <a:latin typeface="Albany AMT"/>
                          <a:ea typeface="Times New Roman"/>
                          <a:cs typeface="Times New Roman"/>
                        </a:rPr>
                        <a:t>4.10639231</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02096">
                <a:tc>
                  <a:txBody>
                    <a:bodyPr/>
                    <a:lstStyle/>
                    <a:p>
                      <a:pPr marL="12700" marR="12700" algn="ctr">
                        <a:lnSpc>
                          <a:spcPct val="115000"/>
                        </a:lnSpc>
                        <a:spcBef>
                          <a:spcPts val="100"/>
                        </a:spcBef>
                        <a:spcAft>
                          <a:spcPts val="100"/>
                        </a:spcAft>
                      </a:pPr>
                      <a:r>
                        <a:rPr lang="en-US" sz="1100" b="1">
                          <a:solidFill>
                            <a:srgbClr val="000000"/>
                          </a:solidFill>
                          <a:effectLst/>
                          <a:latin typeface="Albany AMT"/>
                          <a:ea typeface="Times New Roman"/>
                          <a:cs typeface="Times New Roman"/>
                        </a:rPr>
                        <a:t>C</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000" b="1">
                          <a:solidFill>
                            <a:srgbClr val="000000"/>
                          </a:solidFill>
                          <a:effectLst/>
                          <a:latin typeface="Albany AMT"/>
                          <a:ea typeface="Times New Roman"/>
                          <a:cs typeface="Times New Roman"/>
                        </a:rPr>
                        <a:t>63</a:t>
                      </a:r>
                      <a:endParaRPr lang="en-US" sz="1100" b="1">
                        <a:solidFill>
                          <a:srgbClr val="000000"/>
                        </a:solidFill>
                        <a:effectLst/>
                        <a:latin typeface="Albany AMT"/>
                        <a:ea typeface="Times New Roman"/>
                        <a:cs typeface="Times New Roman"/>
                      </a:endParaRP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dirty="0">
                          <a:solidFill>
                            <a:srgbClr val="000000"/>
                          </a:solidFill>
                          <a:effectLst/>
                          <a:latin typeface="Albany AMT"/>
                          <a:ea typeface="Times New Roman"/>
                          <a:cs typeface="Times New Roman"/>
                        </a:rPr>
                        <a:t>4.87526737</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dirty="0">
                          <a:solidFill>
                            <a:srgbClr val="000000"/>
                          </a:solidFill>
                          <a:effectLst/>
                          <a:latin typeface="Albany AMT"/>
                          <a:ea typeface="Times New Roman"/>
                          <a:cs typeface="Times New Roman"/>
                        </a:rPr>
                        <a:t>7.04876351</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50401"/>
            <a:ext cx="3171825" cy="380551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676400" y="4560712"/>
            <a:ext cx="990600" cy="207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More </a:t>
            </a:r>
            <a:r>
              <a:rPr lang="en-US" sz="800" dirty="0" err="1"/>
              <a:t>obs</a:t>
            </a:r>
            <a:r>
              <a:rPr lang="en-US" sz="800" dirty="0"/>
              <a:t> for C</a:t>
            </a:r>
          </a:p>
        </p:txBody>
      </p:sp>
      <p:sp>
        <p:nvSpPr>
          <p:cNvPr id="3" name="Slide Number Placeholder 2"/>
          <p:cNvSpPr>
            <a:spLocks noGrp="1"/>
          </p:cNvSpPr>
          <p:nvPr>
            <p:ph type="sldNum" sz="quarter" idx="12"/>
          </p:nvPr>
        </p:nvSpPr>
        <p:spPr/>
        <p:txBody>
          <a:bodyPr/>
          <a:lstStyle/>
          <a:p>
            <a:fld id="{EE8B6FDC-AF46-8943-8028-33C4E23152A2}" type="slidenum">
              <a:rPr lang="en-US" smtClean="0"/>
              <a:t>13</a:t>
            </a:fld>
            <a:endParaRPr lang="en-US"/>
          </a:p>
        </p:txBody>
      </p:sp>
    </p:spTree>
    <p:extLst>
      <p:ext uri="{BB962C8B-B14F-4D97-AF65-F5344CB8AC3E}">
        <p14:creationId xmlns:p14="http://schemas.microsoft.com/office/powerpoint/2010/main" val="368078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latin typeface="+mn-lt"/>
              </a:rPr>
              <a:t>Normality Assumption</a:t>
            </a: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90600"/>
            <a:ext cx="3429000" cy="278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650" y="990600"/>
            <a:ext cx="3483150" cy="278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962400"/>
            <a:ext cx="3276600" cy="2641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96000" y="4217075"/>
            <a:ext cx="2743200" cy="1477328"/>
          </a:xfrm>
          <a:prstGeom prst="rect">
            <a:avLst/>
          </a:prstGeom>
          <a:noFill/>
        </p:spPr>
        <p:txBody>
          <a:bodyPr wrap="square" rtlCol="0">
            <a:spAutoFit/>
          </a:bodyPr>
          <a:lstStyle/>
          <a:p>
            <a:pPr algn="just"/>
            <a:r>
              <a:rPr lang="en-US" dirty="0"/>
              <a:t>There is strong evidence in favor of these data coming from a normal distribution.  We will proceed under this assumption.</a:t>
            </a:r>
          </a:p>
        </p:txBody>
      </p:sp>
      <p:sp>
        <p:nvSpPr>
          <p:cNvPr id="3" name="Slide Number Placeholder 2"/>
          <p:cNvSpPr>
            <a:spLocks noGrp="1"/>
          </p:cNvSpPr>
          <p:nvPr>
            <p:ph type="sldNum" sz="quarter" idx="12"/>
          </p:nvPr>
        </p:nvSpPr>
        <p:spPr/>
        <p:txBody>
          <a:bodyPr/>
          <a:lstStyle/>
          <a:p>
            <a:fld id="{EE8B6FDC-AF46-8943-8028-33C4E23152A2}" type="slidenum">
              <a:rPr lang="en-US" smtClean="0"/>
              <a:t>14</a:t>
            </a:fld>
            <a:endParaRPr lang="en-US"/>
          </a:p>
        </p:txBody>
      </p:sp>
    </p:spTree>
    <p:extLst>
      <p:ext uri="{BB962C8B-B14F-4D97-AF65-F5344CB8AC3E}">
        <p14:creationId xmlns:p14="http://schemas.microsoft.com/office/powerpoint/2010/main" val="6917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Autofit/>
          </a:bodyPr>
          <a:lstStyle/>
          <a:p>
            <a:r>
              <a:rPr lang="en-US" sz="3600" b="1" dirty="0">
                <a:latin typeface="+mn-lt"/>
              </a:rPr>
              <a:t>Unequal SD Example:</a:t>
            </a:r>
            <a:br>
              <a:rPr lang="en-US" sz="3600" b="1" dirty="0">
                <a:latin typeface="+mn-lt"/>
              </a:rPr>
            </a:br>
            <a:r>
              <a:rPr lang="en-US" sz="3600" b="1" dirty="0">
                <a:latin typeface="+mn-lt"/>
              </a:rPr>
              <a:t>Homogeneity of Variance Assumption</a:t>
            </a: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4185634"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823089" y="3276600"/>
            <a:ext cx="3717395" cy="1754326"/>
          </a:xfrm>
          <a:prstGeom prst="rect">
            <a:avLst/>
          </a:prstGeom>
          <a:noFill/>
        </p:spPr>
        <p:txBody>
          <a:bodyPr wrap="square" rtlCol="0">
            <a:spAutoFit/>
          </a:bodyPr>
          <a:lstStyle/>
          <a:p>
            <a:pPr algn="just"/>
            <a:r>
              <a:rPr lang="en-US" dirty="0"/>
              <a:t>There is some evidence in support of these data coming from distributions with different standard deviations.  If the standard deviation assumption is violated, what should we do?</a:t>
            </a:r>
          </a:p>
          <a:p>
            <a:r>
              <a:rPr lang="en-US" dirty="0"/>
              <a:t>.</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836437"/>
            <a:ext cx="3068187" cy="9429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1874755965"/>
              </p:ext>
            </p:extLst>
          </p:nvPr>
        </p:nvGraphicFramePr>
        <p:xfrm>
          <a:off x="4764441" y="1600200"/>
          <a:ext cx="3998559" cy="1223264"/>
        </p:xfrm>
        <a:graphic>
          <a:graphicData uri="http://schemas.openxmlformats.org/drawingml/2006/table">
            <a:tbl>
              <a:tblPr firstRow="1" firstCol="1" bandRow="1"/>
              <a:tblGrid>
                <a:gridCol w="666684">
                  <a:extLst>
                    <a:ext uri="{9D8B030D-6E8A-4147-A177-3AD203B41FA5}">
                      <a16:colId xmlns:a16="http://schemas.microsoft.com/office/drawing/2014/main" val="20000"/>
                    </a:ext>
                  </a:extLst>
                </a:gridCol>
                <a:gridCol w="666169">
                  <a:extLst>
                    <a:ext uri="{9D8B030D-6E8A-4147-A177-3AD203B41FA5}">
                      <a16:colId xmlns:a16="http://schemas.microsoft.com/office/drawing/2014/main" val="20001"/>
                    </a:ext>
                  </a:extLst>
                </a:gridCol>
                <a:gridCol w="666684">
                  <a:extLst>
                    <a:ext uri="{9D8B030D-6E8A-4147-A177-3AD203B41FA5}">
                      <a16:colId xmlns:a16="http://schemas.microsoft.com/office/drawing/2014/main" val="20002"/>
                    </a:ext>
                  </a:extLst>
                </a:gridCol>
                <a:gridCol w="666169">
                  <a:extLst>
                    <a:ext uri="{9D8B030D-6E8A-4147-A177-3AD203B41FA5}">
                      <a16:colId xmlns:a16="http://schemas.microsoft.com/office/drawing/2014/main" val="20003"/>
                    </a:ext>
                  </a:extLst>
                </a:gridCol>
                <a:gridCol w="666684">
                  <a:extLst>
                    <a:ext uri="{9D8B030D-6E8A-4147-A177-3AD203B41FA5}">
                      <a16:colId xmlns:a16="http://schemas.microsoft.com/office/drawing/2014/main" val="20004"/>
                    </a:ext>
                  </a:extLst>
                </a:gridCol>
                <a:gridCol w="666169">
                  <a:extLst>
                    <a:ext uri="{9D8B030D-6E8A-4147-A177-3AD203B41FA5}">
                      <a16:colId xmlns:a16="http://schemas.microsoft.com/office/drawing/2014/main" val="20005"/>
                    </a:ext>
                  </a:extLst>
                </a:gridCol>
              </a:tblGrid>
              <a:tr h="0">
                <a:tc gridSpan="6">
                  <a:txBody>
                    <a:bodyPr/>
                    <a:lstStyle/>
                    <a:p>
                      <a:pPr marL="12700" marR="12700" algn="ctr">
                        <a:lnSpc>
                          <a:spcPct val="115000"/>
                        </a:lnSpc>
                        <a:spcBef>
                          <a:spcPts val="100"/>
                        </a:spcBef>
                        <a:spcAft>
                          <a:spcPts val="100"/>
                        </a:spcAft>
                      </a:pPr>
                      <a:r>
                        <a:rPr lang="en-US" sz="1000" b="1" dirty="0">
                          <a:solidFill>
                            <a:srgbClr val="000000"/>
                          </a:solidFill>
                          <a:effectLst/>
                          <a:latin typeface="Albany AMT"/>
                          <a:ea typeface="Times New Roman"/>
                          <a:cs typeface="Times New Roman"/>
                        </a:rPr>
                        <a:t>Brown and Forsythe's Test for Homogeneity of score Variance</a:t>
                      </a:r>
                      <a:br>
                        <a:rPr lang="en-US" sz="1000" b="1" dirty="0">
                          <a:solidFill>
                            <a:srgbClr val="000000"/>
                          </a:solidFill>
                          <a:effectLst/>
                          <a:latin typeface="Albany AMT"/>
                          <a:ea typeface="Times New Roman"/>
                          <a:cs typeface="Times New Roman"/>
                        </a:rPr>
                      </a:br>
                      <a:r>
                        <a:rPr lang="en-US" sz="1000" b="1" dirty="0">
                          <a:solidFill>
                            <a:srgbClr val="000000"/>
                          </a:solidFill>
                          <a:effectLst/>
                          <a:latin typeface="Albany AMT"/>
                          <a:ea typeface="Times New Roman"/>
                          <a:cs typeface="Times New Roman"/>
                        </a:rPr>
                        <a:t>ANOVA of Absolute Deviations from Group Medians</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12700" marR="12700">
                        <a:lnSpc>
                          <a:spcPct val="115000"/>
                        </a:lnSpc>
                        <a:spcBef>
                          <a:spcPts val="100"/>
                        </a:spcBef>
                        <a:spcAft>
                          <a:spcPts val="100"/>
                        </a:spcAft>
                      </a:pPr>
                      <a:r>
                        <a:rPr lang="en-US" sz="1100" b="1">
                          <a:solidFill>
                            <a:srgbClr val="000000"/>
                          </a:solidFill>
                          <a:effectLst/>
                          <a:latin typeface="Albany AMT"/>
                          <a:ea typeface="Times New Roman"/>
                          <a:cs typeface="Times New Roman"/>
                        </a:rPr>
                        <a:t>Source</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DF</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Sum of </a:t>
                      </a:r>
                      <a:br>
                        <a:rPr lang="en-US" sz="1100" b="1">
                          <a:solidFill>
                            <a:srgbClr val="000000"/>
                          </a:solidFill>
                          <a:effectLst/>
                          <a:latin typeface="Albany AMT"/>
                          <a:ea typeface="Times New Roman"/>
                          <a:cs typeface="Times New Roman"/>
                        </a:rPr>
                      </a:br>
                      <a:r>
                        <a:rPr lang="en-US" sz="1100" b="1">
                          <a:solidFill>
                            <a:srgbClr val="000000"/>
                          </a:solidFill>
                          <a:effectLst/>
                          <a:latin typeface="Albany AMT"/>
                          <a:ea typeface="Times New Roman"/>
                          <a:cs typeface="Times New Roman"/>
                        </a:rPr>
                        <a:t>Squares</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Mean </a:t>
                      </a:r>
                      <a:br>
                        <a:rPr lang="en-US" sz="1100" b="1">
                          <a:solidFill>
                            <a:srgbClr val="000000"/>
                          </a:solidFill>
                          <a:effectLst/>
                          <a:latin typeface="Albany AMT"/>
                          <a:ea typeface="Times New Roman"/>
                          <a:cs typeface="Times New Roman"/>
                        </a:rPr>
                      </a:br>
                      <a:r>
                        <a:rPr lang="en-US" sz="1100" b="1">
                          <a:solidFill>
                            <a:srgbClr val="000000"/>
                          </a:solidFill>
                          <a:effectLst/>
                          <a:latin typeface="Albany AMT"/>
                          <a:ea typeface="Times New Roman"/>
                          <a:cs typeface="Times New Roman"/>
                        </a:rPr>
                        <a:t>Square</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F Value</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Pr &gt; F</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extLst>
                  <a:ext uri="{0D108BD9-81ED-4DB2-BD59-A6C34878D82A}">
                    <a16:rowId xmlns:a16="http://schemas.microsoft.com/office/drawing/2014/main" val="10001"/>
                  </a:ext>
                </a:extLst>
              </a:tr>
              <a:tr h="0">
                <a:tc>
                  <a:txBody>
                    <a:bodyPr/>
                    <a:lstStyle/>
                    <a:p>
                      <a:pPr marL="12700" marR="12700">
                        <a:lnSpc>
                          <a:spcPct val="115000"/>
                        </a:lnSpc>
                        <a:spcBef>
                          <a:spcPts val="100"/>
                        </a:spcBef>
                        <a:spcAft>
                          <a:spcPts val="100"/>
                        </a:spcAft>
                      </a:pPr>
                      <a:r>
                        <a:rPr lang="en-US" sz="1100" b="1">
                          <a:solidFill>
                            <a:srgbClr val="000000"/>
                          </a:solidFill>
                          <a:effectLst/>
                          <a:latin typeface="Albany AMT"/>
                          <a:ea typeface="Times New Roman"/>
                          <a:cs typeface="Times New Roman"/>
                        </a:rPr>
                        <a:t>group</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2</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547.4</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273.7</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28.74</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&lt;.0001</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pPr marL="12700" marR="12700">
                        <a:lnSpc>
                          <a:spcPct val="115000"/>
                        </a:lnSpc>
                        <a:spcBef>
                          <a:spcPts val="100"/>
                        </a:spcBef>
                        <a:spcAft>
                          <a:spcPts val="100"/>
                        </a:spcAft>
                      </a:pPr>
                      <a:r>
                        <a:rPr lang="en-US" sz="1100" b="1" dirty="0">
                          <a:solidFill>
                            <a:srgbClr val="000000"/>
                          </a:solidFill>
                          <a:effectLst/>
                          <a:latin typeface="Albany AMT"/>
                          <a:ea typeface="Times New Roman"/>
                          <a:cs typeface="Times New Roman"/>
                        </a:rPr>
                        <a:t>Error</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120</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1142.6</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9.5220</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 </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dirty="0">
                          <a:solidFill>
                            <a:srgbClr val="000000"/>
                          </a:solidFill>
                          <a:effectLst/>
                          <a:latin typeface="Albany AMT"/>
                          <a:ea typeface="Times New Roman"/>
                          <a:cs typeface="Times New Roman"/>
                        </a:rPr>
                        <a:t> </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EE8B6FDC-AF46-8943-8028-33C4E23152A2}" type="slidenum">
              <a:rPr lang="en-US" smtClean="0"/>
              <a:t>15</a:t>
            </a:fld>
            <a:endParaRPr lang="en-US"/>
          </a:p>
        </p:txBody>
      </p:sp>
    </p:spTree>
    <p:extLst>
      <p:ext uri="{BB962C8B-B14F-4D97-AF65-F5344CB8AC3E}">
        <p14:creationId xmlns:p14="http://schemas.microsoft.com/office/powerpoint/2010/main" val="3129829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312721732"/>
              </p:ext>
            </p:extLst>
          </p:nvPr>
        </p:nvGraphicFramePr>
        <p:xfrm>
          <a:off x="2155982" y="5163185"/>
          <a:ext cx="4537710" cy="1065530"/>
        </p:xfrm>
        <a:graphic>
          <a:graphicData uri="http://schemas.openxmlformats.org/drawingml/2006/table">
            <a:tbl>
              <a:tblPr firstRow="1" firstCol="1" bandRow="1"/>
              <a:tblGrid>
                <a:gridCol w="1163320">
                  <a:extLst>
                    <a:ext uri="{9D8B030D-6E8A-4147-A177-3AD203B41FA5}">
                      <a16:colId xmlns:a16="http://schemas.microsoft.com/office/drawing/2014/main" val="20000"/>
                    </a:ext>
                  </a:extLst>
                </a:gridCol>
                <a:gridCol w="344805">
                  <a:extLst>
                    <a:ext uri="{9D8B030D-6E8A-4147-A177-3AD203B41FA5}">
                      <a16:colId xmlns:a16="http://schemas.microsoft.com/office/drawing/2014/main" val="20001"/>
                    </a:ext>
                  </a:extLst>
                </a:gridCol>
                <a:gridCol w="873760">
                  <a:extLst>
                    <a:ext uri="{9D8B030D-6E8A-4147-A177-3AD203B41FA5}">
                      <a16:colId xmlns:a16="http://schemas.microsoft.com/office/drawing/2014/main" val="20002"/>
                    </a:ext>
                  </a:extLst>
                </a:gridCol>
                <a:gridCol w="1001395">
                  <a:extLst>
                    <a:ext uri="{9D8B030D-6E8A-4147-A177-3AD203B41FA5}">
                      <a16:colId xmlns:a16="http://schemas.microsoft.com/office/drawing/2014/main" val="20003"/>
                    </a:ext>
                  </a:extLst>
                </a:gridCol>
                <a:gridCol w="629285">
                  <a:extLst>
                    <a:ext uri="{9D8B030D-6E8A-4147-A177-3AD203B41FA5}">
                      <a16:colId xmlns:a16="http://schemas.microsoft.com/office/drawing/2014/main" val="20004"/>
                    </a:ext>
                  </a:extLst>
                </a:gridCol>
                <a:gridCol w="525145">
                  <a:extLst>
                    <a:ext uri="{9D8B030D-6E8A-4147-A177-3AD203B41FA5}">
                      <a16:colId xmlns:a16="http://schemas.microsoft.com/office/drawing/2014/main" val="20005"/>
                    </a:ext>
                  </a:extLst>
                </a:gridCol>
              </a:tblGrid>
              <a:tr h="0">
                <a:tc>
                  <a:txBody>
                    <a:bodyPr/>
                    <a:lstStyle/>
                    <a:p>
                      <a:pPr marL="12700" marR="12700">
                        <a:lnSpc>
                          <a:spcPct val="115000"/>
                        </a:lnSpc>
                        <a:spcBef>
                          <a:spcPts val="100"/>
                        </a:spcBef>
                        <a:spcAft>
                          <a:spcPts val="100"/>
                        </a:spcAft>
                      </a:pPr>
                      <a:r>
                        <a:rPr lang="en-US" sz="1100" b="1">
                          <a:solidFill>
                            <a:srgbClr val="000000"/>
                          </a:solidFill>
                          <a:effectLst/>
                          <a:latin typeface="Albany AMT"/>
                          <a:ea typeface="Times New Roman"/>
                          <a:cs typeface="Times New Roman"/>
                        </a:rPr>
                        <a:t>Source</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DF</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Sum of </a:t>
                      </a:r>
                      <a:br>
                        <a:rPr lang="en-US" sz="1100" b="1">
                          <a:solidFill>
                            <a:srgbClr val="000000"/>
                          </a:solidFill>
                          <a:effectLst/>
                          <a:latin typeface="Albany AMT"/>
                          <a:ea typeface="Times New Roman"/>
                          <a:cs typeface="Times New Roman"/>
                        </a:rPr>
                      </a:br>
                      <a:r>
                        <a:rPr lang="en-US" sz="1100" b="1">
                          <a:solidFill>
                            <a:srgbClr val="000000"/>
                          </a:solidFill>
                          <a:effectLst/>
                          <a:latin typeface="Albany AMT"/>
                          <a:ea typeface="Times New Roman"/>
                          <a:cs typeface="Times New Roman"/>
                        </a:rPr>
                        <a:t>Squares</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Mean Square</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F Value</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Pr &gt; F</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0">
                <a:tc>
                  <a:txBody>
                    <a:bodyPr/>
                    <a:lstStyle/>
                    <a:p>
                      <a:pPr marL="12700" marR="12700">
                        <a:lnSpc>
                          <a:spcPct val="115000"/>
                        </a:lnSpc>
                        <a:spcBef>
                          <a:spcPts val="100"/>
                        </a:spcBef>
                        <a:spcAft>
                          <a:spcPts val="100"/>
                        </a:spcAft>
                      </a:pPr>
                      <a:r>
                        <a:rPr lang="en-US" sz="1100" b="1">
                          <a:solidFill>
                            <a:srgbClr val="000000"/>
                          </a:solidFill>
                          <a:effectLst/>
                          <a:latin typeface="Albany AMT"/>
                          <a:ea typeface="Times New Roman"/>
                          <a:cs typeface="Times New Roman"/>
                        </a:rPr>
                        <a:t>Model</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2</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174.481376</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87.240688</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2.90</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0.0587</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marL="12700" marR="12700">
                        <a:lnSpc>
                          <a:spcPct val="115000"/>
                        </a:lnSpc>
                        <a:spcBef>
                          <a:spcPts val="100"/>
                        </a:spcBef>
                        <a:spcAft>
                          <a:spcPts val="100"/>
                        </a:spcAft>
                      </a:pPr>
                      <a:r>
                        <a:rPr lang="en-US" sz="1100" b="1">
                          <a:solidFill>
                            <a:srgbClr val="000000"/>
                          </a:solidFill>
                          <a:effectLst/>
                          <a:latin typeface="Albany AMT"/>
                          <a:ea typeface="Times New Roman"/>
                          <a:cs typeface="Times New Roman"/>
                        </a:rPr>
                        <a:t>Error</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120</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3606.677758</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30.055648</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 </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 </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pPr marL="12700" marR="12700">
                        <a:lnSpc>
                          <a:spcPct val="115000"/>
                        </a:lnSpc>
                        <a:spcBef>
                          <a:spcPts val="100"/>
                        </a:spcBef>
                        <a:spcAft>
                          <a:spcPts val="100"/>
                        </a:spcAft>
                      </a:pPr>
                      <a:r>
                        <a:rPr lang="en-US" sz="1100" b="1">
                          <a:solidFill>
                            <a:srgbClr val="000000"/>
                          </a:solidFill>
                          <a:effectLst/>
                          <a:latin typeface="Albany AMT"/>
                          <a:ea typeface="Times New Roman"/>
                          <a:cs typeface="Times New Roman"/>
                        </a:rPr>
                        <a:t>Corrected Total</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122</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3781.159135</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dirty="0">
                          <a:solidFill>
                            <a:srgbClr val="000000"/>
                          </a:solidFill>
                          <a:effectLst/>
                          <a:latin typeface="Albany AMT"/>
                          <a:ea typeface="Times New Roman"/>
                          <a:cs typeface="Times New Roman"/>
                        </a:rPr>
                        <a:t> </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 </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r">
                        <a:lnSpc>
                          <a:spcPct val="115000"/>
                        </a:lnSpc>
                        <a:spcBef>
                          <a:spcPts val="100"/>
                        </a:spcBef>
                        <a:spcAft>
                          <a:spcPts val="100"/>
                        </a:spcAft>
                      </a:pPr>
                      <a:r>
                        <a:rPr lang="en-US" sz="1000" dirty="0">
                          <a:solidFill>
                            <a:srgbClr val="000000"/>
                          </a:solidFill>
                          <a:effectLst/>
                          <a:latin typeface="Albany AMT"/>
                          <a:ea typeface="Times New Roman"/>
                          <a:cs typeface="Times New Roman"/>
                        </a:rPr>
                        <a:t> </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a:xfrm>
            <a:off x="457200" y="274638"/>
            <a:ext cx="8229600" cy="639762"/>
          </a:xfrm>
        </p:spPr>
        <p:txBody>
          <a:bodyPr>
            <a:noAutofit/>
          </a:bodyPr>
          <a:lstStyle/>
          <a:p>
            <a:r>
              <a:rPr lang="en-US" sz="2800" b="1" dirty="0">
                <a:latin typeface="+mn-lt"/>
              </a:rPr>
              <a:t>Unequal SD Example:</a:t>
            </a:r>
            <a:br>
              <a:rPr lang="en-US" sz="2800" b="1" dirty="0">
                <a:latin typeface="+mn-lt"/>
              </a:rPr>
            </a:br>
            <a:r>
              <a:rPr lang="en-US" sz="2800" b="1" dirty="0">
                <a:latin typeface="+mn-lt"/>
              </a:rPr>
              <a:t>Do not do ANOVA Assuming Equal SDs For Groups</a:t>
            </a:r>
          </a:p>
        </p:txBody>
      </p:sp>
      <p:sp>
        <p:nvSpPr>
          <p:cNvPr id="4" name="Multiply 3"/>
          <p:cNvSpPr/>
          <p:nvPr/>
        </p:nvSpPr>
        <p:spPr>
          <a:xfrm>
            <a:off x="3187592" y="4648200"/>
            <a:ext cx="2590800" cy="2095500"/>
          </a:xfrm>
          <a:prstGeom prst="mathMultiply">
            <a:avLst/>
          </a:prstGeom>
          <a:solidFill>
            <a:srgbClr val="FF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26" y="1060038"/>
            <a:ext cx="4033774" cy="253093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1" name="TextBox 20"/>
          <p:cNvSpPr txBox="1"/>
          <p:nvPr/>
        </p:nvSpPr>
        <p:spPr>
          <a:xfrm>
            <a:off x="1143000" y="3800373"/>
            <a:ext cx="7239000" cy="830997"/>
          </a:xfrm>
          <a:prstGeom prst="rect">
            <a:avLst/>
          </a:prstGeom>
          <a:noFill/>
          <a:ln>
            <a:solidFill>
              <a:schemeClr val="tx1"/>
            </a:solidFill>
          </a:ln>
        </p:spPr>
        <p:txBody>
          <a:bodyPr wrap="square" rtlCol="0">
            <a:spAutoFit/>
          </a:bodyPr>
          <a:lstStyle/>
          <a:p>
            <a:pPr algn="just"/>
            <a:r>
              <a:rPr lang="en-US" sz="1600" dirty="0">
                <a:solidFill>
                  <a:srgbClr val="FF0000"/>
                </a:solidFill>
              </a:rPr>
              <a:t>There is strong evidence in support of these data coming from distributions with different standard deviations. Do not do ANOVA assuming equal SDs for groups. We will proceed under this assumption and run the Welch’s ANOVA.</a:t>
            </a:r>
          </a:p>
        </p:txBody>
      </p:sp>
      <p:sp>
        <p:nvSpPr>
          <p:cNvPr id="3" name="TextBox 2">
            <a:extLst>
              <a:ext uri="{FF2B5EF4-FFF2-40B4-BE49-F238E27FC236}">
                <a16:creationId xmlns:a16="http://schemas.microsoft.com/office/drawing/2014/main" id="{B647643E-C868-44B8-BD7B-57E2ED21AB16}"/>
              </a:ext>
            </a:extLst>
          </p:cNvPr>
          <p:cNvSpPr txBox="1"/>
          <p:nvPr/>
        </p:nvSpPr>
        <p:spPr>
          <a:xfrm>
            <a:off x="2547017" y="4648200"/>
            <a:ext cx="4005469" cy="369332"/>
          </a:xfrm>
          <a:prstGeom prst="rect">
            <a:avLst/>
          </a:prstGeom>
          <a:noFill/>
        </p:spPr>
        <p:txBody>
          <a:bodyPr wrap="square" rtlCol="0">
            <a:spAutoFit/>
          </a:bodyPr>
          <a:lstStyle/>
          <a:p>
            <a:r>
              <a:rPr lang="en-US" dirty="0"/>
              <a:t>ANOVA Assuming Equal SDs For Groups</a:t>
            </a:r>
          </a:p>
        </p:txBody>
      </p:sp>
      <p:graphicFrame>
        <p:nvGraphicFramePr>
          <p:cNvPr id="9" name="Table 8"/>
          <p:cNvGraphicFramePr>
            <a:graphicFrameLocks noGrp="1"/>
          </p:cNvGraphicFramePr>
          <p:nvPr>
            <p:extLst>
              <p:ext uri="{D42A27DB-BD31-4B8C-83A1-F6EECF244321}">
                <p14:modId xmlns:p14="http://schemas.microsoft.com/office/powerpoint/2010/main" val="1511852889"/>
              </p:ext>
            </p:extLst>
          </p:nvPr>
        </p:nvGraphicFramePr>
        <p:xfrm>
          <a:off x="4575877" y="1600200"/>
          <a:ext cx="3998559" cy="1223264"/>
        </p:xfrm>
        <a:graphic>
          <a:graphicData uri="http://schemas.openxmlformats.org/drawingml/2006/table">
            <a:tbl>
              <a:tblPr firstRow="1" firstCol="1" bandRow="1"/>
              <a:tblGrid>
                <a:gridCol w="666684">
                  <a:extLst>
                    <a:ext uri="{9D8B030D-6E8A-4147-A177-3AD203B41FA5}">
                      <a16:colId xmlns:a16="http://schemas.microsoft.com/office/drawing/2014/main" val="20000"/>
                    </a:ext>
                  </a:extLst>
                </a:gridCol>
                <a:gridCol w="666169">
                  <a:extLst>
                    <a:ext uri="{9D8B030D-6E8A-4147-A177-3AD203B41FA5}">
                      <a16:colId xmlns:a16="http://schemas.microsoft.com/office/drawing/2014/main" val="20001"/>
                    </a:ext>
                  </a:extLst>
                </a:gridCol>
                <a:gridCol w="666684">
                  <a:extLst>
                    <a:ext uri="{9D8B030D-6E8A-4147-A177-3AD203B41FA5}">
                      <a16:colId xmlns:a16="http://schemas.microsoft.com/office/drawing/2014/main" val="20002"/>
                    </a:ext>
                  </a:extLst>
                </a:gridCol>
                <a:gridCol w="666169">
                  <a:extLst>
                    <a:ext uri="{9D8B030D-6E8A-4147-A177-3AD203B41FA5}">
                      <a16:colId xmlns:a16="http://schemas.microsoft.com/office/drawing/2014/main" val="20003"/>
                    </a:ext>
                  </a:extLst>
                </a:gridCol>
                <a:gridCol w="666684">
                  <a:extLst>
                    <a:ext uri="{9D8B030D-6E8A-4147-A177-3AD203B41FA5}">
                      <a16:colId xmlns:a16="http://schemas.microsoft.com/office/drawing/2014/main" val="20004"/>
                    </a:ext>
                  </a:extLst>
                </a:gridCol>
                <a:gridCol w="666169">
                  <a:extLst>
                    <a:ext uri="{9D8B030D-6E8A-4147-A177-3AD203B41FA5}">
                      <a16:colId xmlns:a16="http://schemas.microsoft.com/office/drawing/2014/main" val="20005"/>
                    </a:ext>
                  </a:extLst>
                </a:gridCol>
              </a:tblGrid>
              <a:tr h="0">
                <a:tc gridSpan="6">
                  <a:txBody>
                    <a:bodyPr/>
                    <a:lstStyle/>
                    <a:p>
                      <a:pPr marL="12700" marR="12700" algn="ctr">
                        <a:lnSpc>
                          <a:spcPct val="115000"/>
                        </a:lnSpc>
                        <a:spcBef>
                          <a:spcPts val="100"/>
                        </a:spcBef>
                        <a:spcAft>
                          <a:spcPts val="100"/>
                        </a:spcAft>
                      </a:pPr>
                      <a:r>
                        <a:rPr lang="en-US" sz="1000" b="1" dirty="0">
                          <a:solidFill>
                            <a:srgbClr val="000000"/>
                          </a:solidFill>
                          <a:effectLst/>
                          <a:latin typeface="Albany AMT"/>
                          <a:ea typeface="Times New Roman"/>
                          <a:cs typeface="Times New Roman"/>
                        </a:rPr>
                        <a:t>Brown and Forsythe's Test for Homogeneity of score Variance</a:t>
                      </a:r>
                      <a:br>
                        <a:rPr lang="en-US" sz="1000" b="1" dirty="0">
                          <a:solidFill>
                            <a:srgbClr val="000000"/>
                          </a:solidFill>
                          <a:effectLst/>
                          <a:latin typeface="Albany AMT"/>
                          <a:ea typeface="Times New Roman"/>
                          <a:cs typeface="Times New Roman"/>
                        </a:rPr>
                      </a:br>
                      <a:r>
                        <a:rPr lang="en-US" sz="1000" b="1" dirty="0">
                          <a:solidFill>
                            <a:srgbClr val="000000"/>
                          </a:solidFill>
                          <a:effectLst/>
                          <a:latin typeface="Albany AMT"/>
                          <a:ea typeface="Times New Roman"/>
                          <a:cs typeface="Times New Roman"/>
                        </a:rPr>
                        <a:t>ANOVA of Absolute Deviations from Group Medians</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12700" marR="12700">
                        <a:lnSpc>
                          <a:spcPct val="115000"/>
                        </a:lnSpc>
                        <a:spcBef>
                          <a:spcPts val="100"/>
                        </a:spcBef>
                        <a:spcAft>
                          <a:spcPts val="100"/>
                        </a:spcAft>
                      </a:pPr>
                      <a:r>
                        <a:rPr lang="en-US" sz="1100" b="1">
                          <a:solidFill>
                            <a:srgbClr val="000000"/>
                          </a:solidFill>
                          <a:effectLst/>
                          <a:latin typeface="Albany AMT"/>
                          <a:ea typeface="Times New Roman"/>
                          <a:cs typeface="Times New Roman"/>
                        </a:rPr>
                        <a:t>Source</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DF</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Sum of </a:t>
                      </a:r>
                      <a:br>
                        <a:rPr lang="en-US" sz="1100" b="1">
                          <a:solidFill>
                            <a:srgbClr val="000000"/>
                          </a:solidFill>
                          <a:effectLst/>
                          <a:latin typeface="Albany AMT"/>
                          <a:ea typeface="Times New Roman"/>
                          <a:cs typeface="Times New Roman"/>
                        </a:rPr>
                      </a:br>
                      <a:r>
                        <a:rPr lang="en-US" sz="1100" b="1">
                          <a:solidFill>
                            <a:srgbClr val="000000"/>
                          </a:solidFill>
                          <a:effectLst/>
                          <a:latin typeface="Albany AMT"/>
                          <a:ea typeface="Times New Roman"/>
                          <a:cs typeface="Times New Roman"/>
                        </a:rPr>
                        <a:t>Squares</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Mean </a:t>
                      </a:r>
                      <a:br>
                        <a:rPr lang="en-US" sz="1100" b="1">
                          <a:solidFill>
                            <a:srgbClr val="000000"/>
                          </a:solidFill>
                          <a:effectLst/>
                          <a:latin typeface="Albany AMT"/>
                          <a:ea typeface="Times New Roman"/>
                          <a:cs typeface="Times New Roman"/>
                        </a:rPr>
                      </a:br>
                      <a:r>
                        <a:rPr lang="en-US" sz="1100" b="1">
                          <a:solidFill>
                            <a:srgbClr val="000000"/>
                          </a:solidFill>
                          <a:effectLst/>
                          <a:latin typeface="Albany AMT"/>
                          <a:ea typeface="Times New Roman"/>
                          <a:cs typeface="Times New Roman"/>
                        </a:rPr>
                        <a:t>Square</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F Value</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Pr &gt; F</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extLst>
                  <a:ext uri="{0D108BD9-81ED-4DB2-BD59-A6C34878D82A}">
                    <a16:rowId xmlns:a16="http://schemas.microsoft.com/office/drawing/2014/main" val="10001"/>
                  </a:ext>
                </a:extLst>
              </a:tr>
              <a:tr h="0">
                <a:tc>
                  <a:txBody>
                    <a:bodyPr/>
                    <a:lstStyle/>
                    <a:p>
                      <a:pPr marL="12700" marR="12700">
                        <a:lnSpc>
                          <a:spcPct val="115000"/>
                        </a:lnSpc>
                        <a:spcBef>
                          <a:spcPts val="100"/>
                        </a:spcBef>
                        <a:spcAft>
                          <a:spcPts val="100"/>
                        </a:spcAft>
                      </a:pPr>
                      <a:r>
                        <a:rPr lang="en-US" sz="1100" b="1">
                          <a:solidFill>
                            <a:srgbClr val="000000"/>
                          </a:solidFill>
                          <a:effectLst/>
                          <a:latin typeface="Albany AMT"/>
                          <a:ea typeface="Times New Roman"/>
                          <a:cs typeface="Times New Roman"/>
                        </a:rPr>
                        <a:t>group</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2</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547.4</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273.7</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28.74</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&lt;.0001</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pPr marL="12700" marR="12700">
                        <a:lnSpc>
                          <a:spcPct val="115000"/>
                        </a:lnSpc>
                        <a:spcBef>
                          <a:spcPts val="100"/>
                        </a:spcBef>
                        <a:spcAft>
                          <a:spcPts val="100"/>
                        </a:spcAft>
                      </a:pPr>
                      <a:r>
                        <a:rPr lang="en-US" sz="1100" b="1">
                          <a:solidFill>
                            <a:srgbClr val="000000"/>
                          </a:solidFill>
                          <a:effectLst/>
                          <a:latin typeface="Albany AMT"/>
                          <a:ea typeface="Times New Roman"/>
                          <a:cs typeface="Times New Roman"/>
                        </a:rPr>
                        <a:t>Error</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120</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1142.6</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9.5220</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a:solidFill>
                            <a:srgbClr val="000000"/>
                          </a:solidFill>
                          <a:effectLst/>
                          <a:latin typeface="Albany AMT"/>
                          <a:ea typeface="Times New Roman"/>
                          <a:cs typeface="Times New Roman"/>
                        </a:rPr>
                        <a:t> </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000" dirty="0">
                          <a:solidFill>
                            <a:srgbClr val="000000"/>
                          </a:solidFill>
                          <a:effectLst/>
                          <a:latin typeface="Albany AMT"/>
                          <a:ea typeface="Times New Roman"/>
                          <a:cs typeface="Times New Roman"/>
                        </a:rPr>
                        <a:t> </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6" name="Slide Number Placeholder 5"/>
          <p:cNvSpPr>
            <a:spLocks noGrp="1"/>
          </p:cNvSpPr>
          <p:nvPr>
            <p:ph type="sldNum" sz="quarter" idx="12"/>
          </p:nvPr>
        </p:nvSpPr>
        <p:spPr/>
        <p:txBody>
          <a:bodyPr/>
          <a:lstStyle/>
          <a:p>
            <a:fld id="{EE8B6FDC-AF46-8943-8028-33C4E23152A2}" type="slidenum">
              <a:rPr lang="en-US" smtClean="0"/>
              <a:t>16</a:t>
            </a:fld>
            <a:endParaRPr lang="en-US"/>
          </a:p>
        </p:txBody>
      </p:sp>
    </p:spTree>
    <p:extLst>
      <p:ext uri="{BB962C8B-B14F-4D97-AF65-F5344CB8AC3E}">
        <p14:creationId xmlns:p14="http://schemas.microsoft.com/office/powerpoint/2010/main" val="2868371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08692"/>
            <a:ext cx="4343400" cy="792162"/>
          </a:xfrm>
        </p:spPr>
        <p:txBody>
          <a:bodyPr>
            <a:noAutofit/>
          </a:bodyPr>
          <a:lstStyle/>
          <a:p>
            <a:pPr algn="l"/>
            <a:r>
              <a:rPr lang="en-US" sz="2800" b="1" dirty="0">
                <a:latin typeface="+mn-lt"/>
              </a:rPr>
              <a:t>Unequal SD Example: </a:t>
            </a:r>
            <a:br>
              <a:rPr lang="en-US" sz="2800" b="1" dirty="0">
                <a:latin typeface="+mn-lt"/>
              </a:rPr>
            </a:br>
            <a:r>
              <a:rPr lang="en-US" sz="2800" b="1" dirty="0">
                <a:latin typeface="+mn-lt"/>
              </a:rPr>
              <a:t>Welch's ANOVA and </a:t>
            </a:r>
            <a:br>
              <a:rPr lang="en-US" sz="2800" b="1" dirty="0">
                <a:latin typeface="+mn-lt"/>
              </a:rPr>
            </a:br>
            <a:r>
              <a:rPr lang="en-US" sz="2800" b="1" dirty="0" err="1">
                <a:latin typeface="+mn-lt"/>
              </a:rPr>
              <a:t>Kruskal</a:t>
            </a:r>
            <a:r>
              <a:rPr lang="en-US" sz="2800" b="1" dirty="0">
                <a:latin typeface="+mn-lt"/>
              </a:rPr>
              <a:t>-Wallis Test </a:t>
            </a:r>
          </a:p>
        </p:txBody>
      </p:sp>
      <p:sp>
        <p:nvSpPr>
          <p:cNvPr id="6" name="TextBox 5"/>
          <p:cNvSpPr txBox="1"/>
          <p:nvPr/>
        </p:nvSpPr>
        <p:spPr>
          <a:xfrm>
            <a:off x="533400" y="4325757"/>
            <a:ext cx="7772400" cy="584775"/>
          </a:xfrm>
          <a:prstGeom prst="rect">
            <a:avLst/>
          </a:prstGeom>
          <a:noFill/>
        </p:spPr>
        <p:txBody>
          <a:bodyPr wrap="square" rtlCol="0">
            <a:spAutoFit/>
          </a:bodyPr>
          <a:lstStyle/>
          <a:p>
            <a:r>
              <a:rPr lang="en-US" sz="1600" b="1" dirty="0"/>
              <a:t>There is sufficient evidence at the alpha = .05 level of significance (p-value = .3766 from Kruskal-Wallis Test) to suggest that at least two of the medians are different.   </a:t>
            </a:r>
          </a:p>
        </p:txBody>
      </p:sp>
      <p:sp>
        <p:nvSpPr>
          <p:cNvPr id="7" name="TextBox 6"/>
          <p:cNvSpPr txBox="1"/>
          <p:nvPr/>
        </p:nvSpPr>
        <p:spPr>
          <a:xfrm>
            <a:off x="533400" y="5029200"/>
            <a:ext cx="7772400" cy="1077218"/>
          </a:xfrm>
          <a:prstGeom prst="rect">
            <a:avLst/>
          </a:prstGeom>
          <a:noFill/>
        </p:spPr>
        <p:txBody>
          <a:bodyPr wrap="square" rtlCol="0">
            <a:spAutoFit/>
          </a:bodyPr>
          <a:lstStyle/>
          <a:p>
            <a:pPr algn="just"/>
            <a:r>
              <a:rPr lang="en-US" sz="1600" b="1" dirty="0"/>
              <a:t>Notice that each test rejected their respective H</a:t>
            </a:r>
            <a:r>
              <a:rPr lang="en-US" sz="1600" b="1" baseline="-25000" dirty="0"/>
              <a:t>o</a:t>
            </a:r>
            <a:r>
              <a:rPr lang="en-US" sz="1600" b="1" dirty="0"/>
              <a:t>.  The point isn’t so much that one test will reject when the other will fail to reject. We must remember that as statisticians, we don’t personally favor one outcome over the other.  We just want the appropriate test: the one with the most power. Kruskal-Wallis Test is the </a:t>
            </a:r>
            <a:r>
              <a:rPr lang="en-US" sz="1600" b="1" i="1" dirty="0"/>
              <a:t>appropriate</a:t>
            </a:r>
            <a:r>
              <a:rPr lang="en-US" sz="1600" b="1" dirty="0"/>
              <a:t> test.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775" y="1728331"/>
            <a:ext cx="3779687" cy="74086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 name="Picture 2"/>
          <p:cNvPicPr>
            <a:picLocks noChangeAspect="1"/>
          </p:cNvPicPr>
          <p:nvPr/>
        </p:nvPicPr>
        <p:blipFill>
          <a:blip r:embed="rId3"/>
          <a:stretch>
            <a:fillRect/>
          </a:stretch>
        </p:blipFill>
        <p:spPr>
          <a:xfrm>
            <a:off x="4123668" y="457200"/>
            <a:ext cx="5373864" cy="1119639"/>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902973266"/>
              </p:ext>
            </p:extLst>
          </p:nvPr>
        </p:nvGraphicFramePr>
        <p:xfrm>
          <a:off x="561703" y="2098765"/>
          <a:ext cx="3455285" cy="1600200"/>
        </p:xfrm>
        <a:graphic>
          <a:graphicData uri="http://schemas.openxmlformats.org/drawingml/2006/table">
            <a:tbl>
              <a:tblPr firstRow="1" firstCol="1" bandRow="1"/>
              <a:tblGrid>
                <a:gridCol w="878306">
                  <a:extLst>
                    <a:ext uri="{9D8B030D-6E8A-4147-A177-3AD203B41FA5}">
                      <a16:colId xmlns:a16="http://schemas.microsoft.com/office/drawing/2014/main" val="20000"/>
                    </a:ext>
                  </a:extLst>
                </a:gridCol>
                <a:gridCol w="857154">
                  <a:extLst>
                    <a:ext uri="{9D8B030D-6E8A-4147-A177-3AD203B41FA5}">
                      <a16:colId xmlns:a16="http://schemas.microsoft.com/office/drawing/2014/main" val="20001"/>
                    </a:ext>
                  </a:extLst>
                </a:gridCol>
                <a:gridCol w="911415">
                  <a:extLst>
                    <a:ext uri="{9D8B030D-6E8A-4147-A177-3AD203B41FA5}">
                      <a16:colId xmlns:a16="http://schemas.microsoft.com/office/drawing/2014/main" val="20002"/>
                    </a:ext>
                  </a:extLst>
                </a:gridCol>
                <a:gridCol w="808410">
                  <a:extLst>
                    <a:ext uri="{9D8B030D-6E8A-4147-A177-3AD203B41FA5}">
                      <a16:colId xmlns:a16="http://schemas.microsoft.com/office/drawing/2014/main" val="20003"/>
                    </a:ext>
                  </a:extLst>
                </a:gridCol>
              </a:tblGrid>
              <a:tr h="400050">
                <a:tc gridSpan="4">
                  <a:txBody>
                    <a:bodyPr/>
                    <a:lstStyle/>
                    <a:p>
                      <a:pPr marL="12700" marR="12700" algn="ctr">
                        <a:lnSpc>
                          <a:spcPct val="115000"/>
                        </a:lnSpc>
                        <a:spcBef>
                          <a:spcPts val="100"/>
                        </a:spcBef>
                        <a:spcAft>
                          <a:spcPts val="100"/>
                        </a:spcAft>
                      </a:pPr>
                      <a:r>
                        <a:rPr lang="en-US" sz="1400" b="1" dirty="0">
                          <a:solidFill>
                            <a:srgbClr val="000000"/>
                          </a:solidFill>
                          <a:effectLst/>
                          <a:latin typeface="Albany AMT"/>
                          <a:ea typeface="Times New Roman"/>
                          <a:cs typeface="Times New Roman"/>
                        </a:rPr>
                        <a:t>Welch's ANOVA for score</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00050">
                <a:tc>
                  <a:txBody>
                    <a:bodyPr/>
                    <a:lstStyle/>
                    <a:p>
                      <a:pPr marL="12700" marR="12700" algn="ctr">
                        <a:lnSpc>
                          <a:spcPct val="115000"/>
                        </a:lnSpc>
                        <a:spcBef>
                          <a:spcPts val="100"/>
                        </a:spcBef>
                        <a:spcAft>
                          <a:spcPts val="100"/>
                        </a:spcAft>
                      </a:pPr>
                      <a:r>
                        <a:rPr lang="en-US" sz="1400" b="1" dirty="0">
                          <a:solidFill>
                            <a:srgbClr val="000000"/>
                          </a:solidFill>
                          <a:effectLst/>
                          <a:latin typeface="Albany AMT"/>
                          <a:ea typeface="Times New Roman"/>
                          <a:cs typeface="Times New Roman"/>
                        </a:rPr>
                        <a:t>Source</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400" b="1" dirty="0">
                          <a:solidFill>
                            <a:srgbClr val="000000"/>
                          </a:solidFill>
                          <a:effectLst/>
                          <a:latin typeface="Albany AMT"/>
                          <a:ea typeface="Times New Roman"/>
                          <a:cs typeface="Times New Roman"/>
                        </a:rPr>
                        <a:t>DF</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400" b="1" dirty="0">
                          <a:solidFill>
                            <a:srgbClr val="000000"/>
                          </a:solidFill>
                          <a:effectLst/>
                          <a:latin typeface="Albany AMT"/>
                          <a:ea typeface="Times New Roman"/>
                          <a:cs typeface="Times New Roman"/>
                        </a:rPr>
                        <a:t>F Value</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400" b="1" dirty="0" err="1">
                          <a:solidFill>
                            <a:srgbClr val="000000"/>
                          </a:solidFill>
                          <a:effectLst/>
                          <a:latin typeface="Albany AMT"/>
                          <a:ea typeface="Times New Roman"/>
                          <a:cs typeface="Times New Roman"/>
                        </a:rPr>
                        <a:t>Pr</a:t>
                      </a:r>
                      <a:r>
                        <a:rPr lang="en-US" sz="1400" b="1" dirty="0">
                          <a:solidFill>
                            <a:srgbClr val="000000"/>
                          </a:solidFill>
                          <a:effectLst/>
                          <a:latin typeface="Albany AMT"/>
                          <a:ea typeface="Times New Roman"/>
                          <a:cs typeface="Times New Roman"/>
                        </a:rPr>
                        <a:t> &gt; F</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extLst>
                  <a:ext uri="{0D108BD9-81ED-4DB2-BD59-A6C34878D82A}">
                    <a16:rowId xmlns:a16="http://schemas.microsoft.com/office/drawing/2014/main" val="10001"/>
                  </a:ext>
                </a:extLst>
              </a:tr>
              <a:tr h="400050">
                <a:tc>
                  <a:txBody>
                    <a:bodyPr/>
                    <a:lstStyle/>
                    <a:p>
                      <a:pPr marL="12700" marR="12700">
                        <a:lnSpc>
                          <a:spcPct val="115000"/>
                        </a:lnSpc>
                        <a:spcBef>
                          <a:spcPts val="100"/>
                        </a:spcBef>
                        <a:spcAft>
                          <a:spcPts val="100"/>
                        </a:spcAft>
                      </a:pPr>
                      <a:r>
                        <a:rPr lang="en-US" sz="1400" b="1">
                          <a:solidFill>
                            <a:srgbClr val="000000"/>
                          </a:solidFill>
                          <a:effectLst/>
                          <a:latin typeface="Albany AMT"/>
                          <a:ea typeface="Times New Roman"/>
                          <a:cs typeface="Times New Roman"/>
                        </a:rPr>
                        <a:t>group</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400" dirty="0">
                          <a:solidFill>
                            <a:srgbClr val="000000"/>
                          </a:solidFill>
                          <a:effectLst/>
                          <a:latin typeface="Albany AMT"/>
                          <a:ea typeface="Times New Roman"/>
                          <a:cs typeface="Times New Roman"/>
                        </a:rPr>
                        <a:t>2.0000</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400" dirty="0">
                          <a:solidFill>
                            <a:srgbClr val="000000"/>
                          </a:solidFill>
                          <a:effectLst/>
                          <a:latin typeface="Albany AMT"/>
                          <a:ea typeface="Times New Roman"/>
                          <a:cs typeface="Times New Roman"/>
                        </a:rPr>
                        <a:t>3.89</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400">
                          <a:solidFill>
                            <a:srgbClr val="000000"/>
                          </a:solidFill>
                          <a:effectLst/>
                          <a:latin typeface="Albany AMT"/>
                          <a:ea typeface="Times New Roman"/>
                          <a:cs typeface="Times New Roman"/>
                        </a:rPr>
                        <a:t>0.0261</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00050">
                <a:tc>
                  <a:txBody>
                    <a:bodyPr/>
                    <a:lstStyle/>
                    <a:p>
                      <a:pPr marL="12700" marR="12700">
                        <a:lnSpc>
                          <a:spcPct val="115000"/>
                        </a:lnSpc>
                        <a:spcBef>
                          <a:spcPts val="100"/>
                        </a:spcBef>
                        <a:spcAft>
                          <a:spcPts val="100"/>
                        </a:spcAft>
                      </a:pPr>
                      <a:r>
                        <a:rPr lang="en-US" sz="1400" b="1">
                          <a:solidFill>
                            <a:srgbClr val="000000"/>
                          </a:solidFill>
                          <a:effectLst/>
                          <a:latin typeface="Albany AMT"/>
                          <a:ea typeface="Times New Roman"/>
                          <a:cs typeface="Times New Roman"/>
                        </a:rPr>
                        <a:t>Error</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400" dirty="0">
                          <a:solidFill>
                            <a:srgbClr val="000000"/>
                          </a:solidFill>
                          <a:effectLst/>
                          <a:latin typeface="Albany AMT"/>
                          <a:ea typeface="Times New Roman"/>
                          <a:cs typeface="Times New Roman"/>
                        </a:rPr>
                        <a:t>58.0646</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400" dirty="0">
                          <a:solidFill>
                            <a:srgbClr val="000000"/>
                          </a:solidFill>
                          <a:effectLst/>
                          <a:latin typeface="Albany AMT"/>
                          <a:ea typeface="Times New Roman"/>
                          <a:cs typeface="Times New Roman"/>
                        </a:rPr>
                        <a:t> </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400" dirty="0">
                          <a:solidFill>
                            <a:srgbClr val="000000"/>
                          </a:solidFill>
                          <a:effectLst/>
                          <a:latin typeface="Albany AMT"/>
                          <a:ea typeface="Times New Roman"/>
                          <a:cs typeface="Times New Roman"/>
                        </a:rPr>
                        <a:t> </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543960176"/>
              </p:ext>
            </p:extLst>
          </p:nvPr>
        </p:nvGraphicFramePr>
        <p:xfrm>
          <a:off x="5257800" y="2895600"/>
          <a:ext cx="2590801" cy="1219200"/>
        </p:xfrm>
        <a:graphic>
          <a:graphicData uri="http://schemas.openxmlformats.org/drawingml/2006/table">
            <a:tbl>
              <a:tblPr firstRow="1" firstCol="1" bandRow="1"/>
              <a:tblGrid>
                <a:gridCol w="1135941">
                  <a:extLst>
                    <a:ext uri="{9D8B030D-6E8A-4147-A177-3AD203B41FA5}">
                      <a16:colId xmlns:a16="http://schemas.microsoft.com/office/drawing/2014/main" val="20000"/>
                    </a:ext>
                  </a:extLst>
                </a:gridCol>
                <a:gridCol w="727430">
                  <a:extLst>
                    <a:ext uri="{9D8B030D-6E8A-4147-A177-3AD203B41FA5}">
                      <a16:colId xmlns:a16="http://schemas.microsoft.com/office/drawing/2014/main" val="20001"/>
                    </a:ext>
                  </a:extLst>
                </a:gridCol>
                <a:gridCol w="727430">
                  <a:extLst>
                    <a:ext uri="{9D8B030D-6E8A-4147-A177-3AD203B41FA5}">
                      <a16:colId xmlns:a16="http://schemas.microsoft.com/office/drawing/2014/main" val="20002"/>
                    </a:ext>
                  </a:extLst>
                </a:gridCol>
              </a:tblGrid>
              <a:tr h="320567">
                <a:tc gridSpan="3">
                  <a:txBody>
                    <a:bodyPr/>
                    <a:lstStyle/>
                    <a:p>
                      <a:pPr marL="12700" marR="12700" algn="ctr">
                        <a:lnSpc>
                          <a:spcPct val="115000"/>
                        </a:lnSpc>
                        <a:spcBef>
                          <a:spcPts val="100"/>
                        </a:spcBef>
                        <a:spcAft>
                          <a:spcPts val="100"/>
                        </a:spcAft>
                      </a:pPr>
                      <a:r>
                        <a:rPr lang="en-US" sz="1400" b="1" dirty="0" err="1">
                          <a:solidFill>
                            <a:srgbClr val="000000"/>
                          </a:solidFill>
                          <a:effectLst/>
                          <a:latin typeface="Albany AMT"/>
                          <a:ea typeface="Times New Roman"/>
                          <a:cs typeface="Times New Roman"/>
                        </a:rPr>
                        <a:t>Kruskal</a:t>
                      </a:r>
                      <a:r>
                        <a:rPr lang="en-US" sz="1400" b="1" dirty="0">
                          <a:solidFill>
                            <a:srgbClr val="000000"/>
                          </a:solidFill>
                          <a:effectLst/>
                          <a:latin typeface="Albany AMT"/>
                          <a:ea typeface="Times New Roman"/>
                          <a:cs typeface="Times New Roman"/>
                        </a:rPr>
                        <a:t>-Wallis Test</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03816">
                <a:tc>
                  <a:txBody>
                    <a:bodyPr/>
                    <a:lstStyle/>
                    <a:p>
                      <a:pPr marL="12700" marR="12700" algn="ctr">
                        <a:lnSpc>
                          <a:spcPct val="115000"/>
                        </a:lnSpc>
                        <a:spcBef>
                          <a:spcPts val="100"/>
                        </a:spcBef>
                        <a:spcAft>
                          <a:spcPts val="100"/>
                        </a:spcAft>
                      </a:pPr>
                      <a:r>
                        <a:rPr lang="en-US" sz="1400" b="1">
                          <a:solidFill>
                            <a:srgbClr val="000000"/>
                          </a:solidFill>
                          <a:effectLst/>
                          <a:latin typeface="Albany AMT"/>
                          <a:ea typeface="Times New Roman"/>
                          <a:cs typeface="Times New Roman"/>
                        </a:rPr>
                        <a:t>Chi-Square</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400" b="1" dirty="0">
                          <a:solidFill>
                            <a:srgbClr val="000000"/>
                          </a:solidFill>
                          <a:effectLst/>
                          <a:latin typeface="Albany AMT"/>
                          <a:ea typeface="Times New Roman"/>
                          <a:cs typeface="Times New Roman"/>
                        </a:rPr>
                        <a:t>DF</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ctr">
                        <a:lnSpc>
                          <a:spcPct val="115000"/>
                        </a:lnSpc>
                        <a:spcBef>
                          <a:spcPts val="100"/>
                        </a:spcBef>
                        <a:spcAft>
                          <a:spcPts val="100"/>
                        </a:spcAft>
                      </a:pPr>
                      <a:r>
                        <a:rPr lang="en-US" sz="1400" b="1" dirty="0" err="1">
                          <a:solidFill>
                            <a:srgbClr val="000000"/>
                          </a:solidFill>
                          <a:effectLst/>
                          <a:latin typeface="Albany AMT"/>
                          <a:ea typeface="Times New Roman"/>
                          <a:cs typeface="Times New Roman"/>
                        </a:rPr>
                        <a:t>Pr</a:t>
                      </a:r>
                      <a:r>
                        <a:rPr lang="en-US" sz="1400" b="1" dirty="0">
                          <a:solidFill>
                            <a:srgbClr val="000000"/>
                          </a:solidFill>
                          <a:effectLst/>
                          <a:latin typeface="Albany AMT"/>
                          <a:ea typeface="Times New Roman"/>
                          <a:cs typeface="Times New Roman"/>
                        </a:rPr>
                        <a:t> &gt;  </a:t>
                      </a:r>
                      <a:br>
                        <a:rPr lang="en-US" sz="1400" b="1" dirty="0">
                          <a:solidFill>
                            <a:srgbClr val="000000"/>
                          </a:solidFill>
                          <a:effectLst/>
                          <a:latin typeface="Albany AMT"/>
                          <a:ea typeface="Times New Roman"/>
                          <a:cs typeface="Times New Roman"/>
                        </a:rPr>
                      </a:br>
                      <a:r>
                        <a:rPr lang="en-US" sz="1400" b="1" dirty="0" err="1">
                          <a:solidFill>
                            <a:srgbClr val="000000"/>
                          </a:solidFill>
                          <a:effectLst/>
                          <a:latin typeface="Albany AMT"/>
                          <a:ea typeface="Times New Roman"/>
                          <a:cs typeface="Times New Roman"/>
                        </a:rPr>
                        <a:t>ChiSq</a:t>
                      </a:r>
                      <a:endParaRPr lang="en-US" sz="1400" b="1" dirty="0">
                        <a:solidFill>
                          <a:srgbClr val="000000"/>
                        </a:solidFill>
                        <a:effectLst/>
                        <a:latin typeface="Albany AMT"/>
                        <a:ea typeface="Times New Roman"/>
                        <a:cs typeface="Times New Roman"/>
                      </a:endParaRP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extLst>
                  <a:ext uri="{0D108BD9-81ED-4DB2-BD59-A6C34878D82A}">
                    <a16:rowId xmlns:a16="http://schemas.microsoft.com/office/drawing/2014/main" val="10001"/>
                  </a:ext>
                </a:extLst>
              </a:tr>
              <a:tr h="294817">
                <a:tc>
                  <a:txBody>
                    <a:bodyPr/>
                    <a:lstStyle/>
                    <a:p>
                      <a:pPr marL="12700" marR="12700" algn="ctr">
                        <a:lnSpc>
                          <a:spcPct val="115000"/>
                        </a:lnSpc>
                        <a:spcBef>
                          <a:spcPts val="100"/>
                        </a:spcBef>
                        <a:spcAft>
                          <a:spcPts val="100"/>
                        </a:spcAft>
                      </a:pPr>
                      <a:r>
                        <a:rPr lang="en-US" sz="1400">
                          <a:solidFill>
                            <a:srgbClr val="000000"/>
                          </a:solidFill>
                          <a:effectLst/>
                          <a:latin typeface="Albany AMT"/>
                          <a:ea typeface="Times New Roman"/>
                          <a:cs typeface="Times New Roman"/>
                        </a:rPr>
                        <a:t>6.2692</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400">
                          <a:solidFill>
                            <a:srgbClr val="000000"/>
                          </a:solidFill>
                          <a:effectLst/>
                          <a:latin typeface="Albany AMT"/>
                          <a:ea typeface="Times New Roman"/>
                          <a:cs typeface="Times New Roman"/>
                        </a:rPr>
                        <a:t>2</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gn="ctr">
                        <a:lnSpc>
                          <a:spcPct val="115000"/>
                        </a:lnSpc>
                        <a:spcBef>
                          <a:spcPts val="100"/>
                        </a:spcBef>
                        <a:spcAft>
                          <a:spcPts val="100"/>
                        </a:spcAft>
                      </a:pPr>
                      <a:r>
                        <a:rPr lang="en-US" sz="1400" dirty="0">
                          <a:solidFill>
                            <a:srgbClr val="000000"/>
                          </a:solidFill>
                          <a:effectLst/>
                          <a:latin typeface="Albany AMT"/>
                          <a:ea typeface="Times New Roman"/>
                          <a:cs typeface="Times New Roman"/>
                        </a:rPr>
                        <a:t>0.0435</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8" name="Slide Number Placeholder 7"/>
          <p:cNvSpPr>
            <a:spLocks noGrp="1"/>
          </p:cNvSpPr>
          <p:nvPr>
            <p:ph type="sldNum" sz="quarter" idx="12"/>
          </p:nvPr>
        </p:nvSpPr>
        <p:spPr/>
        <p:txBody>
          <a:bodyPr/>
          <a:lstStyle/>
          <a:p>
            <a:fld id="{EE8B6FDC-AF46-8943-8028-33C4E23152A2}" type="slidenum">
              <a:rPr lang="en-US" smtClean="0"/>
              <a:t>17</a:t>
            </a:fld>
            <a:endParaRPr lang="en-US"/>
          </a:p>
        </p:txBody>
      </p:sp>
    </p:spTree>
    <p:extLst>
      <p:ext uri="{BB962C8B-B14F-4D97-AF65-F5344CB8AC3E}">
        <p14:creationId xmlns:p14="http://schemas.microsoft.com/office/powerpoint/2010/main" val="2818892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8"/>
            <a:ext cx="8229600" cy="993228"/>
          </a:xfrm>
        </p:spPr>
        <p:txBody>
          <a:bodyPr>
            <a:noAutofit/>
          </a:bodyPr>
          <a:lstStyle/>
          <a:p>
            <a:r>
              <a:rPr lang="en-US" sz="2400" b="1" dirty="0">
                <a:latin typeface="+mn-lt"/>
              </a:rPr>
              <a:t>Conduct Welch T Tests to Evaluate Differences Between Groups</a:t>
            </a:r>
          </a:p>
        </p:txBody>
      </p:sp>
      <p:pic>
        <p:nvPicPr>
          <p:cNvPr id="409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0" y="609600"/>
            <a:ext cx="5952381"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59957"/>
            <a:ext cx="4001814" cy="1938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1" y="2743200"/>
            <a:ext cx="3733800"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4080" y="4800600"/>
            <a:ext cx="3854667"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85800" y="3048000"/>
            <a:ext cx="1524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287927" y="3021419"/>
            <a:ext cx="1524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717110" y="5074388"/>
            <a:ext cx="178490" cy="3358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EE8B6FDC-AF46-8943-8028-33C4E23152A2}" type="slidenum">
              <a:rPr lang="en-US" smtClean="0"/>
              <a:t>18</a:t>
            </a:fld>
            <a:endParaRPr lang="en-US"/>
          </a:p>
        </p:txBody>
      </p:sp>
    </p:spTree>
    <p:extLst>
      <p:ext uri="{BB962C8B-B14F-4D97-AF65-F5344CB8AC3E}">
        <p14:creationId xmlns:p14="http://schemas.microsoft.com/office/powerpoint/2010/main" val="3001732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2800" dirty="0"/>
              <a:t>SAS and R Code Unequal Example</a:t>
            </a:r>
          </a:p>
        </p:txBody>
      </p:sp>
      <p:pic>
        <p:nvPicPr>
          <p:cNvPr id="614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914399"/>
            <a:ext cx="3962400" cy="56102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90600"/>
            <a:ext cx="4276725" cy="55340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EE8B6FDC-AF46-8943-8028-33C4E23152A2}" type="slidenum">
              <a:rPr lang="en-US" smtClean="0"/>
              <a:t>19</a:t>
            </a:fld>
            <a:endParaRPr lang="en-US"/>
          </a:p>
        </p:txBody>
      </p:sp>
      <p:sp>
        <p:nvSpPr>
          <p:cNvPr id="4" name="Rectangle 3"/>
          <p:cNvSpPr/>
          <p:nvPr/>
        </p:nvSpPr>
        <p:spPr>
          <a:xfrm>
            <a:off x="2601310" y="3641834"/>
            <a:ext cx="1560787" cy="520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See also slide 19</a:t>
            </a:r>
          </a:p>
        </p:txBody>
      </p:sp>
    </p:spTree>
    <p:extLst>
      <p:ext uri="{BB962C8B-B14F-4D97-AF65-F5344CB8AC3E}">
        <p14:creationId xmlns:p14="http://schemas.microsoft.com/office/powerpoint/2010/main" val="839422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Archeology in New Mexico</a:t>
            </a:r>
          </a:p>
        </p:txBody>
      </p:sp>
      <p:sp>
        <p:nvSpPr>
          <p:cNvPr id="3" name="Content Placeholder 2"/>
          <p:cNvSpPr>
            <a:spLocks noGrp="1"/>
          </p:cNvSpPr>
          <p:nvPr>
            <p:ph idx="1"/>
          </p:nvPr>
        </p:nvSpPr>
        <p:spPr>
          <a:xfrm>
            <a:off x="457200" y="1600200"/>
            <a:ext cx="8229600" cy="4983162"/>
          </a:xfrm>
        </p:spPr>
        <p:txBody>
          <a:bodyPr>
            <a:normAutofit lnSpcReduction="10000"/>
          </a:bodyPr>
          <a:lstStyle/>
          <a:p>
            <a:pPr marL="0" indent="0">
              <a:buNone/>
            </a:pPr>
            <a:r>
              <a:rPr lang="en-US" dirty="0"/>
              <a:t>An archeological dig in New Mexico yielded four sites with lots of artifacts.  The depth (cm) that each artifact was found was recorded along with which site it was found in.  </a:t>
            </a:r>
          </a:p>
          <a:p>
            <a:pPr marL="0" indent="0">
              <a:buNone/>
            </a:pPr>
            <a:endParaRPr lang="en-US" dirty="0"/>
          </a:p>
          <a:p>
            <a:pPr marL="0" indent="0">
              <a:buNone/>
            </a:pPr>
            <a:r>
              <a:rPr lang="en-US" dirty="0"/>
              <a:t>The researcher has reason to believe that sites 1 and 4 and sites 2 and 3 may be similar in age.  In theory, the deeper the find, the older the village.  </a:t>
            </a:r>
          </a:p>
          <a:p>
            <a:pPr marL="0" indent="0">
              <a:buNone/>
            </a:pPr>
            <a:endParaRPr lang="en-US" dirty="0"/>
          </a:p>
          <a:p>
            <a:pPr marL="0" indent="0">
              <a:buNone/>
            </a:pPr>
            <a:r>
              <a:rPr lang="en-US" dirty="0"/>
              <a:t>Is there any evidence that sites 1 and 4 have a mean depth that is different than the mean depth of artifacts from sites 2 and 3? </a:t>
            </a:r>
          </a:p>
        </p:txBody>
      </p:sp>
      <p:sp>
        <p:nvSpPr>
          <p:cNvPr id="4" name="Slide Number Placeholder 3"/>
          <p:cNvSpPr>
            <a:spLocks noGrp="1"/>
          </p:cNvSpPr>
          <p:nvPr>
            <p:ph type="sldNum" sz="quarter" idx="12"/>
          </p:nvPr>
        </p:nvSpPr>
        <p:spPr/>
        <p:txBody>
          <a:bodyPr/>
          <a:lstStyle/>
          <a:p>
            <a:fld id="{EE8B6FDC-AF46-8943-8028-33C4E23152A2}" type="slidenum">
              <a:rPr lang="en-US" smtClean="0"/>
              <a:t>2</a:t>
            </a:fld>
            <a:endParaRPr lang="en-US"/>
          </a:p>
        </p:txBody>
      </p:sp>
    </p:spTree>
    <p:extLst>
      <p:ext uri="{BB962C8B-B14F-4D97-AF65-F5344CB8AC3E}">
        <p14:creationId xmlns:p14="http://schemas.microsoft.com/office/powerpoint/2010/main" val="1120929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mn-lt"/>
              </a:rPr>
              <a:t>Flowchart for Analyzing Continuous Response and Categorical Variables with ANOVA</a:t>
            </a:r>
          </a:p>
        </p:txBody>
      </p:sp>
      <p:sp>
        <p:nvSpPr>
          <p:cNvPr id="4" name="Slide Number Placeholder 3"/>
          <p:cNvSpPr>
            <a:spLocks noGrp="1"/>
          </p:cNvSpPr>
          <p:nvPr>
            <p:ph type="sldNum" sz="quarter" idx="12"/>
          </p:nvPr>
        </p:nvSpPr>
        <p:spPr/>
        <p:txBody>
          <a:bodyPr/>
          <a:lstStyle/>
          <a:p>
            <a:fld id="{EFCA6056-4D51-44A6-835E-1240CABE4388}" type="slidenum">
              <a:rPr lang="en-US" smtClean="0"/>
              <a:t>20</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4000"/>
            <a:ext cx="76200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0944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ED0E-3958-BF4C-A743-EA2E5482EF5D}"/>
              </a:ext>
            </a:extLst>
          </p:cNvPr>
          <p:cNvSpPr>
            <a:spLocks noGrp="1"/>
          </p:cNvSpPr>
          <p:nvPr>
            <p:ph type="title"/>
          </p:nvPr>
        </p:nvSpPr>
        <p:spPr/>
        <p:txBody>
          <a:bodyPr/>
          <a:lstStyle/>
          <a:p>
            <a:r>
              <a:rPr lang="en-US" b="1" dirty="0">
                <a:solidFill>
                  <a:srgbClr val="C00000"/>
                </a:solidFill>
                <a:latin typeface="+mn-lt"/>
              </a:rPr>
              <a:t>Quick Quiz Question 1 (&lt;15</a:t>
            </a:r>
            <a:r>
              <a:rPr lang="en-US" b="1" i="1" dirty="0">
                <a:solidFill>
                  <a:srgbClr val="C00000"/>
                </a:solidFill>
                <a:latin typeface="+mn-lt"/>
              </a:rPr>
              <a:t> min)</a:t>
            </a:r>
            <a:endParaRPr lang="en-US" b="1" dirty="0">
              <a:solidFill>
                <a:srgbClr val="C00000"/>
              </a:solidFill>
              <a:latin typeface="+mn-lt"/>
            </a:endParaRPr>
          </a:p>
        </p:txBody>
      </p:sp>
      <p:pic>
        <p:nvPicPr>
          <p:cNvPr id="3" name="Picture 2">
            <a:extLst>
              <a:ext uri="{FF2B5EF4-FFF2-40B4-BE49-F238E27FC236}">
                <a16:creationId xmlns:a16="http://schemas.microsoft.com/office/drawing/2014/main" id="{7F785F4D-B4B8-4A43-A3D1-E8C63E4B1C2E}"/>
              </a:ext>
            </a:extLst>
          </p:cNvPr>
          <p:cNvPicPr>
            <a:picLocks noChangeAspect="1"/>
          </p:cNvPicPr>
          <p:nvPr/>
        </p:nvPicPr>
        <p:blipFill>
          <a:blip r:embed="rId2"/>
          <a:stretch>
            <a:fillRect/>
          </a:stretch>
        </p:blipFill>
        <p:spPr>
          <a:xfrm>
            <a:off x="1037341" y="1468877"/>
            <a:ext cx="7069317" cy="4887810"/>
          </a:xfrm>
          <a:prstGeom prst="rect">
            <a:avLst/>
          </a:prstGeom>
        </p:spPr>
      </p:pic>
      <p:sp>
        <p:nvSpPr>
          <p:cNvPr id="4" name="Slide Number Placeholder 3"/>
          <p:cNvSpPr>
            <a:spLocks noGrp="1"/>
          </p:cNvSpPr>
          <p:nvPr>
            <p:ph type="sldNum" sz="quarter" idx="12"/>
          </p:nvPr>
        </p:nvSpPr>
        <p:spPr/>
        <p:txBody>
          <a:bodyPr/>
          <a:lstStyle/>
          <a:p>
            <a:fld id="{EE8B6FDC-AF46-8943-8028-33C4E23152A2}" type="slidenum">
              <a:rPr lang="en-US" smtClean="0"/>
              <a:t>21</a:t>
            </a:fld>
            <a:endParaRPr lang="en-US"/>
          </a:p>
        </p:txBody>
      </p:sp>
      <p:sp>
        <p:nvSpPr>
          <p:cNvPr id="5" name="TextBox 4">
            <a:extLst>
              <a:ext uri="{FF2B5EF4-FFF2-40B4-BE49-F238E27FC236}">
                <a16:creationId xmlns:a16="http://schemas.microsoft.com/office/drawing/2014/main" id="{9226566E-7C7B-4673-A2D3-34C4DA3149FC}"/>
              </a:ext>
            </a:extLst>
          </p:cNvPr>
          <p:cNvSpPr txBox="1"/>
          <p:nvPr/>
        </p:nvSpPr>
        <p:spPr>
          <a:xfrm>
            <a:off x="7163565" y="180460"/>
            <a:ext cx="1304973" cy="369332"/>
          </a:xfrm>
          <a:prstGeom prst="rect">
            <a:avLst/>
          </a:prstGeom>
          <a:noFill/>
        </p:spPr>
        <p:txBody>
          <a:bodyPr wrap="square" rtlCol="0">
            <a:spAutoFit/>
          </a:bodyPr>
          <a:lstStyle/>
          <a:p>
            <a:r>
              <a:rPr lang="en-US" b="1" dirty="0"/>
              <a:t>Answer: a</a:t>
            </a:r>
          </a:p>
        </p:txBody>
      </p:sp>
    </p:spTree>
    <p:extLst>
      <p:ext uri="{BB962C8B-B14F-4D97-AF65-F5344CB8AC3E}">
        <p14:creationId xmlns:p14="http://schemas.microsoft.com/office/powerpoint/2010/main" val="3704201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ED0E-3958-BF4C-A743-EA2E5482EF5D}"/>
              </a:ext>
            </a:extLst>
          </p:cNvPr>
          <p:cNvSpPr>
            <a:spLocks noGrp="1"/>
          </p:cNvSpPr>
          <p:nvPr>
            <p:ph type="title"/>
          </p:nvPr>
        </p:nvSpPr>
        <p:spPr/>
        <p:txBody>
          <a:bodyPr/>
          <a:lstStyle/>
          <a:p>
            <a:r>
              <a:rPr lang="en-US" b="1" dirty="0">
                <a:solidFill>
                  <a:srgbClr val="C00000"/>
                </a:solidFill>
                <a:latin typeface="+mn-lt"/>
              </a:rPr>
              <a:t>Quick Quiz Question 2 (&lt; 15 min)</a:t>
            </a:r>
          </a:p>
        </p:txBody>
      </p:sp>
      <p:pic>
        <p:nvPicPr>
          <p:cNvPr id="4" name="Picture 3">
            <a:extLst>
              <a:ext uri="{FF2B5EF4-FFF2-40B4-BE49-F238E27FC236}">
                <a16:creationId xmlns:a16="http://schemas.microsoft.com/office/drawing/2014/main" id="{7AD3767A-5774-8640-A5AA-CC2492E8742D}"/>
              </a:ext>
            </a:extLst>
          </p:cNvPr>
          <p:cNvPicPr>
            <a:picLocks noChangeAspect="1"/>
          </p:cNvPicPr>
          <p:nvPr/>
        </p:nvPicPr>
        <p:blipFill>
          <a:blip r:embed="rId2"/>
          <a:stretch>
            <a:fillRect/>
          </a:stretch>
        </p:blipFill>
        <p:spPr>
          <a:xfrm>
            <a:off x="342900" y="1690689"/>
            <a:ext cx="8458200" cy="4140200"/>
          </a:xfrm>
          <a:prstGeom prst="rect">
            <a:avLst/>
          </a:prstGeom>
        </p:spPr>
      </p:pic>
      <p:sp>
        <p:nvSpPr>
          <p:cNvPr id="3" name="Slide Number Placeholder 2"/>
          <p:cNvSpPr>
            <a:spLocks noGrp="1"/>
          </p:cNvSpPr>
          <p:nvPr>
            <p:ph type="sldNum" sz="quarter" idx="12"/>
          </p:nvPr>
        </p:nvSpPr>
        <p:spPr/>
        <p:txBody>
          <a:bodyPr/>
          <a:lstStyle/>
          <a:p>
            <a:fld id="{EE8B6FDC-AF46-8943-8028-33C4E23152A2}" type="slidenum">
              <a:rPr lang="en-US" smtClean="0"/>
              <a:t>22</a:t>
            </a:fld>
            <a:endParaRPr lang="en-US"/>
          </a:p>
        </p:txBody>
      </p:sp>
      <p:sp>
        <p:nvSpPr>
          <p:cNvPr id="5" name="TextBox 4">
            <a:extLst>
              <a:ext uri="{FF2B5EF4-FFF2-40B4-BE49-F238E27FC236}">
                <a16:creationId xmlns:a16="http://schemas.microsoft.com/office/drawing/2014/main" id="{54455F93-DECA-4585-A814-62B91842E4BE}"/>
              </a:ext>
            </a:extLst>
          </p:cNvPr>
          <p:cNvSpPr txBox="1"/>
          <p:nvPr/>
        </p:nvSpPr>
        <p:spPr>
          <a:xfrm>
            <a:off x="7053285" y="1603646"/>
            <a:ext cx="1304973" cy="369332"/>
          </a:xfrm>
          <a:prstGeom prst="rect">
            <a:avLst/>
          </a:prstGeom>
          <a:noFill/>
        </p:spPr>
        <p:txBody>
          <a:bodyPr wrap="square" rtlCol="0">
            <a:spAutoFit/>
          </a:bodyPr>
          <a:lstStyle/>
          <a:p>
            <a:r>
              <a:rPr lang="en-US" b="1" dirty="0"/>
              <a:t>Answer: b</a:t>
            </a:r>
          </a:p>
        </p:txBody>
      </p:sp>
    </p:spTree>
    <p:extLst>
      <p:ext uri="{BB962C8B-B14F-4D97-AF65-F5344CB8AC3E}">
        <p14:creationId xmlns:p14="http://schemas.microsoft.com/office/powerpoint/2010/main" val="3778395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7F49-5D86-6044-A30B-1F377E6A1556}"/>
              </a:ext>
            </a:extLst>
          </p:cNvPr>
          <p:cNvSpPr>
            <a:spLocks noGrp="1"/>
          </p:cNvSpPr>
          <p:nvPr>
            <p:ph type="title"/>
          </p:nvPr>
        </p:nvSpPr>
        <p:spPr>
          <a:xfrm>
            <a:off x="136187" y="365126"/>
            <a:ext cx="8900809" cy="1325563"/>
          </a:xfrm>
        </p:spPr>
        <p:txBody>
          <a:bodyPr/>
          <a:lstStyle/>
          <a:p>
            <a:pPr algn="ctr"/>
            <a:r>
              <a:rPr lang="en-US" b="1" dirty="0">
                <a:solidFill>
                  <a:srgbClr val="C00000"/>
                </a:solidFill>
                <a:latin typeface="+mn-lt"/>
              </a:rPr>
              <a:t>Question 1 ( &lt; 2 hours )</a:t>
            </a:r>
          </a:p>
        </p:txBody>
      </p:sp>
      <p:pic>
        <p:nvPicPr>
          <p:cNvPr id="4" name="Picture 3">
            <a:extLst>
              <a:ext uri="{FF2B5EF4-FFF2-40B4-BE49-F238E27FC236}">
                <a16:creationId xmlns:a16="http://schemas.microsoft.com/office/drawing/2014/main" id="{02898141-DD86-6340-BEB0-E3B348E48847}"/>
              </a:ext>
            </a:extLst>
          </p:cNvPr>
          <p:cNvPicPr>
            <a:picLocks noChangeAspect="1"/>
          </p:cNvPicPr>
          <p:nvPr/>
        </p:nvPicPr>
        <p:blipFill>
          <a:blip r:embed="rId2"/>
          <a:stretch>
            <a:fillRect/>
          </a:stretch>
        </p:blipFill>
        <p:spPr>
          <a:xfrm>
            <a:off x="781251" y="1517961"/>
            <a:ext cx="7581495" cy="4838390"/>
          </a:xfrm>
          <a:prstGeom prst="rect">
            <a:avLst/>
          </a:prstGeom>
        </p:spPr>
      </p:pic>
      <p:sp>
        <p:nvSpPr>
          <p:cNvPr id="3" name="Slide Number Placeholder 2"/>
          <p:cNvSpPr>
            <a:spLocks noGrp="1"/>
          </p:cNvSpPr>
          <p:nvPr>
            <p:ph type="sldNum" sz="quarter" idx="12"/>
          </p:nvPr>
        </p:nvSpPr>
        <p:spPr/>
        <p:txBody>
          <a:bodyPr/>
          <a:lstStyle/>
          <a:p>
            <a:fld id="{EE8B6FDC-AF46-8943-8028-33C4E23152A2}" type="slidenum">
              <a:rPr lang="en-US" smtClean="0"/>
              <a:t>23</a:t>
            </a:fld>
            <a:endParaRPr lang="en-US"/>
          </a:p>
        </p:txBody>
      </p:sp>
      <p:sp>
        <p:nvSpPr>
          <p:cNvPr id="5" name="Rounded Rectangle 4"/>
          <p:cNvSpPr/>
          <p:nvPr/>
        </p:nvSpPr>
        <p:spPr>
          <a:xfrm>
            <a:off x="5883164" y="2582258"/>
            <a:ext cx="1883979"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Also, in Session5Data.xlsx</a:t>
            </a:r>
          </a:p>
        </p:txBody>
      </p:sp>
      <p:cxnSp>
        <p:nvCxnSpPr>
          <p:cNvPr id="6" name="Straight Arrow Connector 5"/>
          <p:cNvCxnSpPr/>
          <p:nvPr/>
        </p:nvCxnSpPr>
        <p:spPr>
          <a:xfrm flipH="1" flipV="1">
            <a:off x="6243145" y="2315558"/>
            <a:ext cx="582008" cy="266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937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11C01-C69E-4776-8E5C-D6266CFA9481}"/>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1BDD2EDF-5F97-4943-8907-7DDB57D60AEA}"/>
              </a:ext>
            </a:extLst>
          </p:cNvPr>
          <p:cNvSpPr>
            <a:spLocks noGrp="1"/>
          </p:cNvSpPr>
          <p:nvPr>
            <p:ph idx="1"/>
          </p:nvPr>
        </p:nvSpPr>
        <p:spPr/>
        <p:txBody>
          <a:bodyPr/>
          <a:lstStyle/>
          <a:p>
            <a:pPr marL="0" indent="0">
              <a:buNone/>
            </a:pPr>
            <a:r>
              <a:rPr lang="en-US" dirty="0"/>
              <a:t>Problem:  How strong is the evidence that at least one of the five population distributions of education level has a different mean income than any of the others?</a:t>
            </a:r>
          </a:p>
          <a:p>
            <a:pPr marL="0" indent="0">
              <a:buNone/>
            </a:pPr>
            <a:r>
              <a:rPr lang="en-US" dirty="0"/>
              <a:t>Assumptions: The income of each education has a normal distribution.  Variances of normal distribution are equal and data is independent.</a:t>
            </a:r>
          </a:p>
          <a:p>
            <a:pPr marL="0" indent="0">
              <a:buNone/>
            </a:pPr>
            <a:r>
              <a:rPr lang="en-US" dirty="0"/>
              <a:t>Normality: The histograms and QQ plots below show evidence of right skew.  It is evidence against the normal distribution</a:t>
            </a:r>
          </a:p>
        </p:txBody>
      </p:sp>
      <p:sp>
        <p:nvSpPr>
          <p:cNvPr id="4" name="Slide Number Placeholder 3">
            <a:extLst>
              <a:ext uri="{FF2B5EF4-FFF2-40B4-BE49-F238E27FC236}">
                <a16:creationId xmlns:a16="http://schemas.microsoft.com/office/drawing/2014/main" id="{0AC201AB-F6BE-4924-93E8-4F7D44D55C01}"/>
              </a:ext>
            </a:extLst>
          </p:cNvPr>
          <p:cNvSpPr>
            <a:spLocks noGrp="1"/>
          </p:cNvSpPr>
          <p:nvPr>
            <p:ph type="sldNum" sz="quarter" idx="12"/>
          </p:nvPr>
        </p:nvSpPr>
        <p:spPr/>
        <p:txBody>
          <a:bodyPr/>
          <a:lstStyle/>
          <a:p>
            <a:fld id="{EE8B6FDC-AF46-8943-8028-33C4E23152A2}" type="slidenum">
              <a:rPr lang="en-US" smtClean="0"/>
              <a:t>24</a:t>
            </a:fld>
            <a:endParaRPr lang="en-US"/>
          </a:p>
        </p:txBody>
      </p:sp>
    </p:spTree>
    <p:extLst>
      <p:ext uri="{BB962C8B-B14F-4D97-AF65-F5344CB8AC3E}">
        <p14:creationId xmlns:p14="http://schemas.microsoft.com/office/powerpoint/2010/main" val="2786814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9CBFB8-2301-44F5-A984-5C3757EC101B}"/>
              </a:ext>
            </a:extLst>
          </p:cNvPr>
          <p:cNvPicPr>
            <a:picLocks noGrp="1" noChangeAspect="1"/>
          </p:cNvPicPr>
          <p:nvPr>
            <p:ph idx="1"/>
          </p:nvPr>
        </p:nvPicPr>
        <p:blipFill>
          <a:blip r:embed="rId2"/>
          <a:stretch>
            <a:fillRect/>
          </a:stretch>
        </p:blipFill>
        <p:spPr>
          <a:xfrm>
            <a:off x="610326" y="658501"/>
            <a:ext cx="3148363" cy="2670693"/>
          </a:xfrm>
          <a:prstGeom prst="rect">
            <a:avLst/>
          </a:prstGeom>
        </p:spPr>
      </p:pic>
      <p:sp>
        <p:nvSpPr>
          <p:cNvPr id="4" name="Slide Number Placeholder 3">
            <a:extLst>
              <a:ext uri="{FF2B5EF4-FFF2-40B4-BE49-F238E27FC236}">
                <a16:creationId xmlns:a16="http://schemas.microsoft.com/office/drawing/2014/main" id="{4932F4EE-9BBA-4027-A871-A0A583B566FF}"/>
              </a:ext>
            </a:extLst>
          </p:cNvPr>
          <p:cNvSpPr>
            <a:spLocks noGrp="1"/>
          </p:cNvSpPr>
          <p:nvPr>
            <p:ph type="sldNum" sz="quarter" idx="12"/>
          </p:nvPr>
        </p:nvSpPr>
        <p:spPr/>
        <p:txBody>
          <a:bodyPr/>
          <a:lstStyle/>
          <a:p>
            <a:fld id="{EE8B6FDC-AF46-8943-8028-33C4E23152A2}" type="slidenum">
              <a:rPr lang="en-US" smtClean="0"/>
              <a:t>25</a:t>
            </a:fld>
            <a:endParaRPr lang="en-US"/>
          </a:p>
        </p:txBody>
      </p:sp>
      <p:pic>
        <p:nvPicPr>
          <p:cNvPr id="6" name="Picture 5">
            <a:extLst>
              <a:ext uri="{FF2B5EF4-FFF2-40B4-BE49-F238E27FC236}">
                <a16:creationId xmlns:a16="http://schemas.microsoft.com/office/drawing/2014/main" id="{F9AC7033-2D65-492C-831D-632F7D623BCF}"/>
              </a:ext>
            </a:extLst>
          </p:cNvPr>
          <p:cNvPicPr>
            <a:picLocks noChangeAspect="1"/>
          </p:cNvPicPr>
          <p:nvPr/>
        </p:nvPicPr>
        <p:blipFill>
          <a:blip r:embed="rId3"/>
          <a:stretch>
            <a:fillRect/>
          </a:stretch>
        </p:blipFill>
        <p:spPr>
          <a:xfrm>
            <a:off x="411996" y="3528807"/>
            <a:ext cx="3545021" cy="3097013"/>
          </a:xfrm>
          <a:prstGeom prst="rect">
            <a:avLst/>
          </a:prstGeom>
        </p:spPr>
      </p:pic>
      <p:pic>
        <p:nvPicPr>
          <p:cNvPr id="7" name="Picture 6">
            <a:extLst>
              <a:ext uri="{FF2B5EF4-FFF2-40B4-BE49-F238E27FC236}">
                <a16:creationId xmlns:a16="http://schemas.microsoft.com/office/drawing/2014/main" id="{1679645F-B7D3-46B8-88D4-E3DF6EDD0CB0}"/>
              </a:ext>
            </a:extLst>
          </p:cNvPr>
          <p:cNvPicPr>
            <a:picLocks noChangeAspect="1"/>
          </p:cNvPicPr>
          <p:nvPr/>
        </p:nvPicPr>
        <p:blipFill>
          <a:blip r:embed="rId4"/>
          <a:stretch>
            <a:fillRect/>
          </a:stretch>
        </p:blipFill>
        <p:spPr>
          <a:xfrm>
            <a:off x="4572000" y="477878"/>
            <a:ext cx="3550471" cy="2951122"/>
          </a:xfrm>
          <a:prstGeom prst="rect">
            <a:avLst/>
          </a:prstGeom>
        </p:spPr>
      </p:pic>
      <p:pic>
        <p:nvPicPr>
          <p:cNvPr id="8" name="Picture 7">
            <a:extLst>
              <a:ext uri="{FF2B5EF4-FFF2-40B4-BE49-F238E27FC236}">
                <a16:creationId xmlns:a16="http://schemas.microsoft.com/office/drawing/2014/main" id="{BD3053E9-5FBF-44DE-A4E4-4AE0F25A0EE5}"/>
              </a:ext>
            </a:extLst>
          </p:cNvPr>
          <p:cNvPicPr>
            <a:picLocks noChangeAspect="1"/>
          </p:cNvPicPr>
          <p:nvPr/>
        </p:nvPicPr>
        <p:blipFill>
          <a:blip r:embed="rId5"/>
          <a:stretch>
            <a:fillRect/>
          </a:stretch>
        </p:blipFill>
        <p:spPr>
          <a:xfrm>
            <a:off x="4616438" y="3585764"/>
            <a:ext cx="3842912" cy="3040056"/>
          </a:xfrm>
          <a:prstGeom prst="rect">
            <a:avLst/>
          </a:prstGeom>
        </p:spPr>
      </p:pic>
    </p:spTree>
    <p:extLst>
      <p:ext uri="{BB962C8B-B14F-4D97-AF65-F5344CB8AC3E}">
        <p14:creationId xmlns:p14="http://schemas.microsoft.com/office/powerpoint/2010/main" val="3975134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54C8B2-AF33-48A3-8D32-9F3130C3FD0C}"/>
              </a:ext>
            </a:extLst>
          </p:cNvPr>
          <p:cNvSpPr>
            <a:spLocks noGrp="1"/>
          </p:cNvSpPr>
          <p:nvPr>
            <p:ph type="sldNum" sz="quarter" idx="12"/>
          </p:nvPr>
        </p:nvSpPr>
        <p:spPr/>
        <p:txBody>
          <a:bodyPr/>
          <a:lstStyle/>
          <a:p>
            <a:fld id="{EE8B6FDC-AF46-8943-8028-33C4E23152A2}" type="slidenum">
              <a:rPr lang="en-US" smtClean="0"/>
              <a:t>26</a:t>
            </a:fld>
            <a:endParaRPr lang="en-US"/>
          </a:p>
        </p:txBody>
      </p:sp>
      <p:pic>
        <p:nvPicPr>
          <p:cNvPr id="6" name="Picture 5">
            <a:extLst>
              <a:ext uri="{FF2B5EF4-FFF2-40B4-BE49-F238E27FC236}">
                <a16:creationId xmlns:a16="http://schemas.microsoft.com/office/drawing/2014/main" id="{330D0A10-8DC7-4BD5-8A92-C33DFE655A39}"/>
              </a:ext>
            </a:extLst>
          </p:cNvPr>
          <p:cNvPicPr>
            <a:picLocks noChangeAspect="1"/>
          </p:cNvPicPr>
          <p:nvPr/>
        </p:nvPicPr>
        <p:blipFill>
          <a:blip r:embed="rId2"/>
          <a:stretch>
            <a:fillRect/>
          </a:stretch>
        </p:blipFill>
        <p:spPr>
          <a:xfrm>
            <a:off x="266414" y="353813"/>
            <a:ext cx="3340642" cy="2660511"/>
          </a:xfrm>
          <a:prstGeom prst="rect">
            <a:avLst/>
          </a:prstGeom>
        </p:spPr>
      </p:pic>
      <p:pic>
        <p:nvPicPr>
          <p:cNvPr id="7" name="Picture 6">
            <a:extLst>
              <a:ext uri="{FF2B5EF4-FFF2-40B4-BE49-F238E27FC236}">
                <a16:creationId xmlns:a16="http://schemas.microsoft.com/office/drawing/2014/main" id="{ECC23C71-8282-4F8C-8F61-7233F82FF686}"/>
              </a:ext>
            </a:extLst>
          </p:cNvPr>
          <p:cNvPicPr>
            <a:picLocks noChangeAspect="1"/>
          </p:cNvPicPr>
          <p:nvPr/>
        </p:nvPicPr>
        <p:blipFill>
          <a:blip r:embed="rId3"/>
          <a:stretch>
            <a:fillRect/>
          </a:stretch>
        </p:blipFill>
        <p:spPr>
          <a:xfrm>
            <a:off x="266414" y="3290002"/>
            <a:ext cx="3395781" cy="2821315"/>
          </a:xfrm>
          <a:prstGeom prst="rect">
            <a:avLst/>
          </a:prstGeom>
        </p:spPr>
      </p:pic>
      <p:pic>
        <p:nvPicPr>
          <p:cNvPr id="8" name="Picture 7">
            <a:extLst>
              <a:ext uri="{FF2B5EF4-FFF2-40B4-BE49-F238E27FC236}">
                <a16:creationId xmlns:a16="http://schemas.microsoft.com/office/drawing/2014/main" id="{685A92DF-BF9B-46FE-A616-4252AC8C39D3}"/>
              </a:ext>
            </a:extLst>
          </p:cNvPr>
          <p:cNvPicPr>
            <a:picLocks noChangeAspect="1"/>
          </p:cNvPicPr>
          <p:nvPr/>
        </p:nvPicPr>
        <p:blipFill>
          <a:blip r:embed="rId4"/>
          <a:stretch>
            <a:fillRect/>
          </a:stretch>
        </p:blipFill>
        <p:spPr>
          <a:xfrm>
            <a:off x="4198689" y="407627"/>
            <a:ext cx="3291120" cy="2463652"/>
          </a:xfrm>
          <a:prstGeom prst="rect">
            <a:avLst/>
          </a:prstGeom>
        </p:spPr>
      </p:pic>
      <p:pic>
        <p:nvPicPr>
          <p:cNvPr id="9" name="Picture 8">
            <a:extLst>
              <a:ext uri="{FF2B5EF4-FFF2-40B4-BE49-F238E27FC236}">
                <a16:creationId xmlns:a16="http://schemas.microsoft.com/office/drawing/2014/main" id="{1A8A73BD-30D5-4AC5-BEB2-44E07FED8BAE}"/>
              </a:ext>
            </a:extLst>
          </p:cNvPr>
          <p:cNvPicPr>
            <a:picLocks noChangeAspect="1"/>
          </p:cNvPicPr>
          <p:nvPr/>
        </p:nvPicPr>
        <p:blipFill>
          <a:blip r:embed="rId5"/>
          <a:stretch>
            <a:fillRect/>
          </a:stretch>
        </p:blipFill>
        <p:spPr>
          <a:xfrm>
            <a:off x="4198689" y="3152153"/>
            <a:ext cx="3535408" cy="3239531"/>
          </a:xfrm>
          <a:prstGeom prst="rect">
            <a:avLst/>
          </a:prstGeom>
        </p:spPr>
      </p:pic>
    </p:spTree>
    <p:extLst>
      <p:ext uri="{BB962C8B-B14F-4D97-AF65-F5344CB8AC3E}">
        <p14:creationId xmlns:p14="http://schemas.microsoft.com/office/powerpoint/2010/main" val="1410147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01C28D-48BE-4B97-BF03-B13F2D6E1822}"/>
              </a:ext>
            </a:extLst>
          </p:cNvPr>
          <p:cNvSpPr>
            <a:spLocks noGrp="1"/>
          </p:cNvSpPr>
          <p:nvPr>
            <p:ph type="sldNum" sz="quarter" idx="12"/>
          </p:nvPr>
        </p:nvSpPr>
        <p:spPr/>
        <p:txBody>
          <a:bodyPr/>
          <a:lstStyle/>
          <a:p>
            <a:fld id="{EE8B6FDC-AF46-8943-8028-33C4E23152A2}" type="slidenum">
              <a:rPr lang="en-US" smtClean="0"/>
              <a:t>27</a:t>
            </a:fld>
            <a:endParaRPr lang="en-US"/>
          </a:p>
        </p:txBody>
      </p:sp>
      <p:pic>
        <p:nvPicPr>
          <p:cNvPr id="5" name="Picture 4">
            <a:extLst>
              <a:ext uri="{FF2B5EF4-FFF2-40B4-BE49-F238E27FC236}">
                <a16:creationId xmlns:a16="http://schemas.microsoft.com/office/drawing/2014/main" id="{7187F477-F3DD-46D5-A08B-7439583D9C38}"/>
              </a:ext>
            </a:extLst>
          </p:cNvPr>
          <p:cNvPicPr>
            <a:picLocks noChangeAspect="1"/>
          </p:cNvPicPr>
          <p:nvPr/>
        </p:nvPicPr>
        <p:blipFill>
          <a:blip r:embed="rId2"/>
          <a:stretch>
            <a:fillRect/>
          </a:stretch>
        </p:blipFill>
        <p:spPr>
          <a:xfrm>
            <a:off x="637930" y="344623"/>
            <a:ext cx="3600167" cy="2830505"/>
          </a:xfrm>
          <a:prstGeom prst="rect">
            <a:avLst/>
          </a:prstGeom>
        </p:spPr>
      </p:pic>
      <p:pic>
        <p:nvPicPr>
          <p:cNvPr id="6" name="Picture 5">
            <a:extLst>
              <a:ext uri="{FF2B5EF4-FFF2-40B4-BE49-F238E27FC236}">
                <a16:creationId xmlns:a16="http://schemas.microsoft.com/office/drawing/2014/main" id="{E1B8D4F2-E98A-499B-974A-96A9E1675FC9}"/>
              </a:ext>
            </a:extLst>
          </p:cNvPr>
          <p:cNvPicPr>
            <a:picLocks noChangeAspect="1"/>
          </p:cNvPicPr>
          <p:nvPr/>
        </p:nvPicPr>
        <p:blipFill>
          <a:blip r:embed="rId3"/>
          <a:stretch>
            <a:fillRect/>
          </a:stretch>
        </p:blipFill>
        <p:spPr>
          <a:xfrm>
            <a:off x="637930" y="3290002"/>
            <a:ext cx="3695131" cy="3175128"/>
          </a:xfrm>
          <a:prstGeom prst="rect">
            <a:avLst/>
          </a:prstGeom>
        </p:spPr>
      </p:pic>
    </p:spTree>
    <p:extLst>
      <p:ext uri="{BB962C8B-B14F-4D97-AF65-F5344CB8AC3E}">
        <p14:creationId xmlns:p14="http://schemas.microsoft.com/office/powerpoint/2010/main" val="494601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ECBB-1906-48F5-B1D6-29BE10FBA5CD}"/>
              </a:ext>
            </a:extLst>
          </p:cNvPr>
          <p:cNvSpPr>
            <a:spLocks noGrp="1"/>
          </p:cNvSpPr>
          <p:nvPr>
            <p:ph type="title"/>
          </p:nvPr>
        </p:nvSpPr>
        <p:spPr/>
        <p:txBody>
          <a:bodyPr/>
          <a:lstStyle/>
          <a:p>
            <a:r>
              <a:rPr lang="en-US" dirty="0"/>
              <a:t>Scope of inference</a:t>
            </a:r>
          </a:p>
        </p:txBody>
      </p:sp>
      <p:sp>
        <p:nvSpPr>
          <p:cNvPr id="3" name="Content Placeholder 2">
            <a:extLst>
              <a:ext uri="{FF2B5EF4-FFF2-40B4-BE49-F238E27FC236}">
                <a16:creationId xmlns:a16="http://schemas.microsoft.com/office/drawing/2014/main" id="{C22CE918-9496-4276-B5F9-43B255510686}"/>
              </a:ext>
            </a:extLst>
          </p:cNvPr>
          <p:cNvSpPr>
            <a:spLocks noGrp="1"/>
          </p:cNvSpPr>
          <p:nvPr>
            <p:ph idx="1"/>
          </p:nvPr>
        </p:nvSpPr>
        <p:spPr/>
        <p:txBody>
          <a:bodyPr/>
          <a:lstStyle/>
          <a:p>
            <a:r>
              <a:rPr lang="en-US" dirty="0"/>
              <a:t>This is an observational study so we cannot assign causal inference relationship.</a:t>
            </a:r>
          </a:p>
        </p:txBody>
      </p:sp>
      <p:sp>
        <p:nvSpPr>
          <p:cNvPr id="4" name="Slide Number Placeholder 3">
            <a:extLst>
              <a:ext uri="{FF2B5EF4-FFF2-40B4-BE49-F238E27FC236}">
                <a16:creationId xmlns:a16="http://schemas.microsoft.com/office/drawing/2014/main" id="{5CED441A-C268-4F88-B697-EA5D86AF8DF9}"/>
              </a:ext>
            </a:extLst>
          </p:cNvPr>
          <p:cNvSpPr>
            <a:spLocks noGrp="1"/>
          </p:cNvSpPr>
          <p:nvPr>
            <p:ph type="sldNum" sz="quarter" idx="12"/>
          </p:nvPr>
        </p:nvSpPr>
        <p:spPr/>
        <p:txBody>
          <a:bodyPr/>
          <a:lstStyle/>
          <a:p>
            <a:fld id="{EE8B6FDC-AF46-8943-8028-33C4E23152A2}" type="slidenum">
              <a:rPr lang="en-US" smtClean="0"/>
              <a:t>28</a:t>
            </a:fld>
            <a:endParaRPr lang="en-US"/>
          </a:p>
        </p:txBody>
      </p:sp>
    </p:spTree>
    <p:extLst>
      <p:ext uri="{BB962C8B-B14F-4D97-AF65-F5344CB8AC3E}">
        <p14:creationId xmlns:p14="http://schemas.microsoft.com/office/powerpoint/2010/main" val="4113998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DF796-12C8-4AC9-93B2-D60F141EA855}"/>
              </a:ext>
            </a:extLst>
          </p:cNvPr>
          <p:cNvSpPr>
            <a:spLocks noGrp="1"/>
          </p:cNvSpPr>
          <p:nvPr>
            <p:ph type="title"/>
          </p:nvPr>
        </p:nvSpPr>
        <p:spPr/>
        <p:txBody>
          <a:bodyPr/>
          <a:lstStyle/>
          <a:p>
            <a:r>
              <a:rPr lang="en-US" dirty="0"/>
              <a:t>Equal Standard Deviations</a:t>
            </a:r>
          </a:p>
        </p:txBody>
      </p:sp>
      <p:sp>
        <p:nvSpPr>
          <p:cNvPr id="3" name="Content Placeholder 2">
            <a:extLst>
              <a:ext uri="{FF2B5EF4-FFF2-40B4-BE49-F238E27FC236}">
                <a16:creationId xmlns:a16="http://schemas.microsoft.com/office/drawing/2014/main" id="{DD70C068-64D5-4687-83E7-C6455268E7E5}"/>
              </a:ext>
            </a:extLst>
          </p:cNvPr>
          <p:cNvSpPr>
            <a:spLocks noGrp="1"/>
          </p:cNvSpPr>
          <p:nvPr>
            <p:ph idx="1"/>
          </p:nvPr>
        </p:nvSpPr>
        <p:spPr/>
        <p:txBody>
          <a:bodyPr/>
          <a:lstStyle/>
          <a:p>
            <a:r>
              <a:rPr lang="en-US" dirty="0"/>
              <a:t>There are small deviations in the scatter plot and seems to have evidence against equal standard deviations.</a:t>
            </a:r>
          </a:p>
        </p:txBody>
      </p:sp>
      <p:sp>
        <p:nvSpPr>
          <p:cNvPr id="4" name="Slide Number Placeholder 3">
            <a:extLst>
              <a:ext uri="{FF2B5EF4-FFF2-40B4-BE49-F238E27FC236}">
                <a16:creationId xmlns:a16="http://schemas.microsoft.com/office/drawing/2014/main" id="{447005A2-00DB-4660-B66E-D8C3DEC0B04C}"/>
              </a:ext>
            </a:extLst>
          </p:cNvPr>
          <p:cNvSpPr>
            <a:spLocks noGrp="1"/>
          </p:cNvSpPr>
          <p:nvPr>
            <p:ph type="sldNum" sz="quarter" idx="12"/>
          </p:nvPr>
        </p:nvSpPr>
        <p:spPr/>
        <p:txBody>
          <a:bodyPr/>
          <a:lstStyle/>
          <a:p>
            <a:fld id="{EE8B6FDC-AF46-8943-8028-33C4E23152A2}" type="slidenum">
              <a:rPr lang="en-US" smtClean="0"/>
              <a:t>29</a:t>
            </a:fld>
            <a:endParaRPr lang="en-US"/>
          </a:p>
        </p:txBody>
      </p:sp>
    </p:spTree>
    <p:extLst>
      <p:ext uri="{BB962C8B-B14F-4D97-AF65-F5344CB8AC3E}">
        <p14:creationId xmlns:p14="http://schemas.microsoft.com/office/powerpoint/2010/main" val="140156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mn-lt"/>
              </a:rPr>
              <a:t>Archaeology Example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71536153"/>
              </p:ext>
            </p:extLst>
          </p:nvPr>
        </p:nvGraphicFramePr>
        <p:xfrm>
          <a:off x="1219200" y="1690685"/>
          <a:ext cx="6705600" cy="3696496"/>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tblGrid>
              <a:tr h="231031">
                <a:tc>
                  <a:txBody>
                    <a:bodyPr/>
                    <a:lstStyle/>
                    <a:p>
                      <a:pPr algn="ctr" fontAlgn="b"/>
                      <a:r>
                        <a:rPr lang="en-US" sz="1100" u="none" strike="noStrike" dirty="0">
                          <a:effectLst/>
                        </a:rPr>
                        <a:t>Depth</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Site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Depth</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Site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Depth</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Site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Depth</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Site</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231031">
                <a:tc>
                  <a:txBody>
                    <a:bodyPr/>
                    <a:lstStyle/>
                    <a:p>
                      <a:pPr algn="ctr" fontAlgn="b"/>
                      <a:r>
                        <a:rPr lang="en-US" sz="1100" u="none" strike="noStrike" dirty="0">
                          <a:effectLst/>
                        </a:rPr>
                        <a:t>93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231031">
                <a:tc>
                  <a:txBody>
                    <a:bodyPr/>
                    <a:lstStyle/>
                    <a:p>
                      <a:pPr algn="ctr" fontAlgn="b"/>
                      <a:r>
                        <a:rPr lang="en-US" sz="1100" u="none" strike="noStrike" dirty="0">
                          <a:effectLst/>
                        </a:rPr>
                        <a:t>120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231031">
                <a:tc>
                  <a:txBody>
                    <a:bodyPr/>
                    <a:lstStyle/>
                    <a:p>
                      <a:pPr algn="ctr" fontAlgn="b"/>
                      <a:r>
                        <a:rPr lang="en-US" sz="1100" u="none" strike="noStrike" dirty="0">
                          <a:effectLst/>
                        </a:rPr>
                        <a:t>65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231031">
                <a:tc>
                  <a:txBody>
                    <a:bodyPr/>
                    <a:lstStyle/>
                    <a:p>
                      <a:pPr algn="ctr" fontAlgn="b"/>
                      <a:r>
                        <a:rPr lang="en-US" sz="1100" u="none" strike="noStrike" dirty="0">
                          <a:effectLst/>
                        </a:rPr>
                        <a:t>105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231031">
                <a:tc>
                  <a:txBody>
                    <a:bodyPr/>
                    <a:lstStyle/>
                    <a:p>
                      <a:pPr algn="ctr" fontAlgn="b"/>
                      <a:r>
                        <a:rPr lang="en-US" sz="1100" u="none" strike="noStrike" dirty="0">
                          <a:effectLst/>
                        </a:rPr>
                        <a:t>115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231031">
                <a:tc>
                  <a:txBody>
                    <a:bodyPr/>
                    <a:lstStyle/>
                    <a:p>
                      <a:pPr algn="ctr" fontAlgn="b"/>
                      <a:r>
                        <a:rPr lang="en-US" sz="1100" u="none" strike="noStrike" dirty="0">
                          <a:effectLst/>
                        </a:rPr>
                        <a:t>82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231031">
                <a:tc>
                  <a:txBody>
                    <a:bodyPr/>
                    <a:lstStyle/>
                    <a:p>
                      <a:pPr algn="ctr" fontAlgn="b"/>
                      <a:r>
                        <a:rPr lang="en-US" sz="1100" u="none" strike="noStrike" dirty="0">
                          <a:effectLst/>
                        </a:rPr>
                        <a:t>99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231031">
                <a:tc>
                  <a:txBody>
                    <a:bodyPr/>
                    <a:lstStyle/>
                    <a:p>
                      <a:pPr algn="ctr" fontAlgn="b"/>
                      <a:r>
                        <a:rPr lang="en-US" sz="1100" u="none" strike="noStrike" dirty="0">
                          <a:effectLst/>
                        </a:rPr>
                        <a:t>87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231031">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r h="231031">
                <a:tc>
                  <a:txBody>
                    <a:bodyPr/>
                    <a:lstStyle/>
                    <a:p>
                      <a:pPr algn="ct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0"/>
                  </a:ext>
                </a:extLst>
              </a:tr>
              <a:tr h="231031">
                <a:tc>
                  <a:txBody>
                    <a:bodyPr/>
                    <a:lstStyle/>
                    <a:p>
                      <a:pPr algn="ctr" fontAlgn="b"/>
                      <a:r>
                        <a:rPr lang="en-US" sz="1100" u="none" strike="noStrike" dirty="0">
                          <a:effectLst/>
                        </a:rPr>
                        <a:t>78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1"/>
                  </a:ext>
                </a:extLst>
              </a:tr>
              <a:tr h="231031">
                <a:tc>
                  <a:txBody>
                    <a:bodyPr/>
                    <a:lstStyle/>
                    <a:p>
                      <a:pPr algn="ctr" fontAlgn="b"/>
                      <a:r>
                        <a:rPr lang="en-US" sz="1100" u="none" strike="noStrike" dirty="0">
                          <a:effectLst/>
                        </a:rPr>
                        <a:t>95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2"/>
                  </a:ext>
                </a:extLst>
              </a:tr>
              <a:tr h="231031">
                <a:tc>
                  <a:txBody>
                    <a:bodyPr/>
                    <a:lstStyle/>
                    <a:p>
                      <a:pPr algn="ctr" fontAlgn="b"/>
                      <a:r>
                        <a:rPr lang="en-US" sz="1100" u="none" strike="noStrike" dirty="0">
                          <a:effectLst/>
                        </a:rPr>
                        <a:t>93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3"/>
                  </a:ext>
                </a:extLst>
              </a:tr>
              <a:tr h="231031">
                <a:tc>
                  <a:txBody>
                    <a:bodyPr/>
                    <a:lstStyle/>
                    <a:p>
                      <a:pPr algn="ctr" fontAlgn="b"/>
                      <a:r>
                        <a:rPr lang="en-US" sz="1100" u="none" strike="noStrike" dirty="0">
                          <a:effectLst/>
                        </a:rPr>
                        <a:t>88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4"/>
                  </a:ext>
                </a:extLst>
              </a:tr>
              <a:tr h="231031">
                <a:tc>
                  <a:txBody>
                    <a:bodyPr/>
                    <a:lstStyle/>
                    <a:p>
                      <a:pPr algn="ctr" fontAlgn="b"/>
                      <a:r>
                        <a:rPr lang="en-US" sz="1100" u="none" strike="noStrike" dirty="0">
                          <a:effectLst/>
                        </a:rPr>
                        <a:t>110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5"/>
                  </a:ext>
                </a:extLst>
              </a:tr>
            </a:tbl>
          </a:graphicData>
        </a:graphic>
      </p:graphicFrame>
      <p:sp>
        <p:nvSpPr>
          <p:cNvPr id="3" name="Slide Number Placeholder 2"/>
          <p:cNvSpPr>
            <a:spLocks noGrp="1"/>
          </p:cNvSpPr>
          <p:nvPr>
            <p:ph type="sldNum" sz="quarter" idx="12"/>
          </p:nvPr>
        </p:nvSpPr>
        <p:spPr/>
        <p:txBody>
          <a:bodyPr/>
          <a:lstStyle/>
          <a:p>
            <a:fld id="{EE8B6FDC-AF46-8943-8028-33C4E23152A2}" type="slidenum">
              <a:rPr lang="en-US" smtClean="0"/>
              <a:t>3</a:t>
            </a:fld>
            <a:endParaRPr lang="en-US"/>
          </a:p>
        </p:txBody>
      </p:sp>
    </p:spTree>
    <p:extLst>
      <p:ext uri="{BB962C8B-B14F-4D97-AF65-F5344CB8AC3E}">
        <p14:creationId xmlns:p14="http://schemas.microsoft.com/office/powerpoint/2010/main" val="167910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D6FA3D-F7CF-491C-B4D8-E70251D23327}"/>
              </a:ext>
            </a:extLst>
          </p:cNvPr>
          <p:cNvSpPr>
            <a:spLocks noGrp="1"/>
          </p:cNvSpPr>
          <p:nvPr>
            <p:ph type="sldNum" sz="quarter" idx="12"/>
          </p:nvPr>
        </p:nvSpPr>
        <p:spPr/>
        <p:txBody>
          <a:bodyPr/>
          <a:lstStyle/>
          <a:p>
            <a:fld id="{EE8B6FDC-AF46-8943-8028-33C4E23152A2}" type="slidenum">
              <a:rPr lang="en-US" smtClean="0"/>
              <a:t>30</a:t>
            </a:fld>
            <a:endParaRPr lang="en-US"/>
          </a:p>
        </p:txBody>
      </p:sp>
      <p:pic>
        <p:nvPicPr>
          <p:cNvPr id="5" name="Picture 4">
            <a:extLst>
              <a:ext uri="{FF2B5EF4-FFF2-40B4-BE49-F238E27FC236}">
                <a16:creationId xmlns:a16="http://schemas.microsoft.com/office/drawing/2014/main" id="{378919AD-3364-4F0B-9CAD-9B3524C4EC86}"/>
              </a:ext>
            </a:extLst>
          </p:cNvPr>
          <p:cNvPicPr>
            <a:picLocks noChangeAspect="1"/>
          </p:cNvPicPr>
          <p:nvPr/>
        </p:nvPicPr>
        <p:blipFill>
          <a:blip r:embed="rId2"/>
          <a:stretch>
            <a:fillRect/>
          </a:stretch>
        </p:blipFill>
        <p:spPr>
          <a:xfrm>
            <a:off x="182830" y="513522"/>
            <a:ext cx="3596644" cy="2915478"/>
          </a:xfrm>
          <a:prstGeom prst="rect">
            <a:avLst/>
          </a:prstGeom>
        </p:spPr>
      </p:pic>
      <p:pic>
        <p:nvPicPr>
          <p:cNvPr id="6" name="Picture 5">
            <a:extLst>
              <a:ext uri="{FF2B5EF4-FFF2-40B4-BE49-F238E27FC236}">
                <a16:creationId xmlns:a16="http://schemas.microsoft.com/office/drawing/2014/main" id="{FFC23FA9-000D-4B61-ADF6-E84EF2C7BAE2}"/>
              </a:ext>
            </a:extLst>
          </p:cNvPr>
          <p:cNvPicPr>
            <a:picLocks noChangeAspect="1"/>
          </p:cNvPicPr>
          <p:nvPr/>
        </p:nvPicPr>
        <p:blipFill>
          <a:blip r:embed="rId3"/>
          <a:stretch>
            <a:fillRect/>
          </a:stretch>
        </p:blipFill>
        <p:spPr>
          <a:xfrm>
            <a:off x="122200" y="3551915"/>
            <a:ext cx="3596645" cy="3122285"/>
          </a:xfrm>
          <a:prstGeom prst="rect">
            <a:avLst/>
          </a:prstGeom>
        </p:spPr>
      </p:pic>
      <p:pic>
        <p:nvPicPr>
          <p:cNvPr id="7" name="Picture 6">
            <a:extLst>
              <a:ext uri="{FF2B5EF4-FFF2-40B4-BE49-F238E27FC236}">
                <a16:creationId xmlns:a16="http://schemas.microsoft.com/office/drawing/2014/main" id="{4326CAA6-3908-488E-82BA-A69F9B2E3DE4}"/>
              </a:ext>
            </a:extLst>
          </p:cNvPr>
          <p:cNvPicPr>
            <a:picLocks noChangeAspect="1"/>
          </p:cNvPicPr>
          <p:nvPr/>
        </p:nvPicPr>
        <p:blipFill>
          <a:blip r:embed="rId4"/>
          <a:stretch>
            <a:fillRect/>
          </a:stretch>
        </p:blipFill>
        <p:spPr>
          <a:xfrm>
            <a:off x="4474323" y="399763"/>
            <a:ext cx="3887628" cy="3262432"/>
          </a:xfrm>
          <a:prstGeom prst="rect">
            <a:avLst/>
          </a:prstGeom>
        </p:spPr>
      </p:pic>
      <p:pic>
        <p:nvPicPr>
          <p:cNvPr id="8" name="Picture 7">
            <a:extLst>
              <a:ext uri="{FF2B5EF4-FFF2-40B4-BE49-F238E27FC236}">
                <a16:creationId xmlns:a16="http://schemas.microsoft.com/office/drawing/2014/main" id="{712612FA-4FEB-4AF8-B872-DA6EF9B9B2AC}"/>
              </a:ext>
            </a:extLst>
          </p:cNvPr>
          <p:cNvPicPr>
            <a:picLocks noChangeAspect="1"/>
          </p:cNvPicPr>
          <p:nvPr/>
        </p:nvPicPr>
        <p:blipFill>
          <a:blip r:embed="rId5"/>
          <a:stretch>
            <a:fillRect/>
          </a:stretch>
        </p:blipFill>
        <p:spPr>
          <a:xfrm>
            <a:off x="4572000" y="3781664"/>
            <a:ext cx="3477875" cy="2813272"/>
          </a:xfrm>
          <a:prstGeom prst="rect">
            <a:avLst/>
          </a:prstGeom>
        </p:spPr>
      </p:pic>
    </p:spTree>
    <p:extLst>
      <p:ext uri="{BB962C8B-B14F-4D97-AF65-F5344CB8AC3E}">
        <p14:creationId xmlns:p14="http://schemas.microsoft.com/office/powerpoint/2010/main" val="2356215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845294-86D5-4A1A-B485-92432C7B58F7}"/>
              </a:ext>
            </a:extLst>
          </p:cNvPr>
          <p:cNvSpPr>
            <a:spLocks noGrp="1"/>
          </p:cNvSpPr>
          <p:nvPr>
            <p:ph type="sldNum" sz="quarter" idx="12"/>
          </p:nvPr>
        </p:nvSpPr>
        <p:spPr/>
        <p:txBody>
          <a:bodyPr/>
          <a:lstStyle/>
          <a:p>
            <a:fld id="{EE8B6FDC-AF46-8943-8028-33C4E23152A2}" type="slidenum">
              <a:rPr lang="en-US" smtClean="0"/>
              <a:t>31</a:t>
            </a:fld>
            <a:endParaRPr lang="en-US"/>
          </a:p>
        </p:txBody>
      </p:sp>
      <p:pic>
        <p:nvPicPr>
          <p:cNvPr id="5" name="Picture 4">
            <a:extLst>
              <a:ext uri="{FF2B5EF4-FFF2-40B4-BE49-F238E27FC236}">
                <a16:creationId xmlns:a16="http://schemas.microsoft.com/office/drawing/2014/main" id="{4C117818-F4D6-4A54-BC2E-F72253E9AA72}"/>
              </a:ext>
            </a:extLst>
          </p:cNvPr>
          <p:cNvPicPr>
            <a:picLocks noChangeAspect="1"/>
          </p:cNvPicPr>
          <p:nvPr/>
        </p:nvPicPr>
        <p:blipFill>
          <a:blip r:embed="rId2"/>
          <a:stretch>
            <a:fillRect/>
          </a:stretch>
        </p:blipFill>
        <p:spPr>
          <a:xfrm>
            <a:off x="291339" y="211369"/>
            <a:ext cx="3440812" cy="2738605"/>
          </a:xfrm>
          <a:prstGeom prst="rect">
            <a:avLst/>
          </a:prstGeom>
        </p:spPr>
      </p:pic>
      <p:pic>
        <p:nvPicPr>
          <p:cNvPr id="6" name="Picture 5">
            <a:extLst>
              <a:ext uri="{FF2B5EF4-FFF2-40B4-BE49-F238E27FC236}">
                <a16:creationId xmlns:a16="http://schemas.microsoft.com/office/drawing/2014/main" id="{EA47479D-9746-4D76-8845-3574922E5777}"/>
              </a:ext>
            </a:extLst>
          </p:cNvPr>
          <p:cNvPicPr>
            <a:picLocks noChangeAspect="1"/>
          </p:cNvPicPr>
          <p:nvPr/>
        </p:nvPicPr>
        <p:blipFill>
          <a:blip r:embed="rId3"/>
          <a:stretch>
            <a:fillRect/>
          </a:stretch>
        </p:blipFill>
        <p:spPr>
          <a:xfrm>
            <a:off x="175504" y="3152153"/>
            <a:ext cx="3582002" cy="2793744"/>
          </a:xfrm>
          <a:prstGeom prst="rect">
            <a:avLst/>
          </a:prstGeom>
        </p:spPr>
      </p:pic>
      <p:pic>
        <p:nvPicPr>
          <p:cNvPr id="7" name="Picture 6">
            <a:extLst>
              <a:ext uri="{FF2B5EF4-FFF2-40B4-BE49-F238E27FC236}">
                <a16:creationId xmlns:a16="http://schemas.microsoft.com/office/drawing/2014/main" id="{ADA7F520-F230-41EA-8FE8-A3CAF3CBAE2D}"/>
              </a:ext>
            </a:extLst>
          </p:cNvPr>
          <p:cNvPicPr>
            <a:picLocks noChangeAspect="1"/>
          </p:cNvPicPr>
          <p:nvPr/>
        </p:nvPicPr>
        <p:blipFill>
          <a:blip r:embed="rId4"/>
          <a:stretch>
            <a:fillRect/>
          </a:stretch>
        </p:blipFill>
        <p:spPr>
          <a:xfrm>
            <a:off x="4291927" y="211175"/>
            <a:ext cx="3440812" cy="2738800"/>
          </a:xfrm>
          <a:prstGeom prst="rect">
            <a:avLst/>
          </a:prstGeom>
        </p:spPr>
      </p:pic>
      <p:pic>
        <p:nvPicPr>
          <p:cNvPr id="8" name="Picture 7">
            <a:extLst>
              <a:ext uri="{FF2B5EF4-FFF2-40B4-BE49-F238E27FC236}">
                <a16:creationId xmlns:a16="http://schemas.microsoft.com/office/drawing/2014/main" id="{711F25D4-BE6C-40C6-89B9-A6A7DE7B2D22}"/>
              </a:ext>
            </a:extLst>
          </p:cNvPr>
          <p:cNvPicPr>
            <a:picLocks noChangeAspect="1"/>
          </p:cNvPicPr>
          <p:nvPr/>
        </p:nvPicPr>
        <p:blipFill>
          <a:blip r:embed="rId5"/>
          <a:stretch>
            <a:fillRect/>
          </a:stretch>
        </p:blipFill>
        <p:spPr>
          <a:xfrm>
            <a:off x="4291927" y="3207292"/>
            <a:ext cx="3521901" cy="2793744"/>
          </a:xfrm>
          <a:prstGeom prst="rect">
            <a:avLst/>
          </a:prstGeom>
        </p:spPr>
      </p:pic>
    </p:spTree>
    <p:extLst>
      <p:ext uri="{BB962C8B-B14F-4D97-AF65-F5344CB8AC3E}">
        <p14:creationId xmlns:p14="http://schemas.microsoft.com/office/powerpoint/2010/main" val="623970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C52F98-048D-46BD-ACB2-E8CF0175D996}"/>
              </a:ext>
            </a:extLst>
          </p:cNvPr>
          <p:cNvSpPr>
            <a:spLocks noGrp="1"/>
          </p:cNvSpPr>
          <p:nvPr>
            <p:ph type="sldNum" sz="quarter" idx="12"/>
          </p:nvPr>
        </p:nvSpPr>
        <p:spPr/>
        <p:txBody>
          <a:bodyPr/>
          <a:lstStyle/>
          <a:p>
            <a:fld id="{EE8B6FDC-AF46-8943-8028-33C4E23152A2}" type="slidenum">
              <a:rPr lang="en-US" smtClean="0"/>
              <a:t>32</a:t>
            </a:fld>
            <a:endParaRPr lang="en-US"/>
          </a:p>
        </p:txBody>
      </p:sp>
      <p:pic>
        <p:nvPicPr>
          <p:cNvPr id="5" name="Picture 4">
            <a:extLst>
              <a:ext uri="{FF2B5EF4-FFF2-40B4-BE49-F238E27FC236}">
                <a16:creationId xmlns:a16="http://schemas.microsoft.com/office/drawing/2014/main" id="{59D98F3C-611A-4FC2-A03F-D3977BCC2666}"/>
              </a:ext>
            </a:extLst>
          </p:cNvPr>
          <p:cNvPicPr>
            <a:picLocks noChangeAspect="1"/>
          </p:cNvPicPr>
          <p:nvPr/>
        </p:nvPicPr>
        <p:blipFill>
          <a:blip r:embed="rId2"/>
          <a:stretch>
            <a:fillRect/>
          </a:stretch>
        </p:blipFill>
        <p:spPr>
          <a:xfrm>
            <a:off x="381965" y="307864"/>
            <a:ext cx="4088946" cy="3281496"/>
          </a:xfrm>
          <a:prstGeom prst="rect">
            <a:avLst/>
          </a:prstGeom>
        </p:spPr>
      </p:pic>
      <p:pic>
        <p:nvPicPr>
          <p:cNvPr id="6" name="Picture 5">
            <a:extLst>
              <a:ext uri="{FF2B5EF4-FFF2-40B4-BE49-F238E27FC236}">
                <a16:creationId xmlns:a16="http://schemas.microsoft.com/office/drawing/2014/main" id="{22653E86-1EC9-4E85-8C52-28985CAD2CAF}"/>
              </a:ext>
            </a:extLst>
          </p:cNvPr>
          <p:cNvPicPr>
            <a:picLocks noChangeAspect="1"/>
          </p:cNvPicPr>
          <p:nvPr/>
        </p:nvPicPr>
        <p:blipFill>
          <a:blip r:embed="rId3"/>
          <a:stretch>
            <a:fillRect/>
          </a:stretch>
        </p:blipFill>
        <p:spPr>
          <a:xfrm>
            <a:off x="4737314" y="1672571"/>
            <a:ext cx="4153962" cy="3280232"/>
          </a:xfrm>
          <a:prstGeom prst="rect">
            <a:avLst/>
          </a:prstGeom>
        </p:spPr>
      </p:pic>
    </p:spTree>
    <p:extLst>
      <p:ext uri="{BB962C8B-B14F-4D97-AF65-F5344CB8AC3E}">
        <p14:creationId xmlns:p14="http://schemas.microsoft.com/office/powerpoint/2010/main" val="1637291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8060DC-8375-4794-9DE9-D220645F926D}"/>
              </a:ext>
            </a:extLst>
          </p:cNvPr>
          <p:cNvSpPr>
            <a:spLocks noGrp="1"/>
          </p:cNvSpPr>
          <p:nvPr>
            <p:ph type="sldNum" sz="quarter" idx="12"/>
          </p:nvPr>
        </p:nvSpPr>
        <p:spPr/>
        <p:txBody>
          <a:bodyPr/>
          <a:lstStyle/>
          <a:p>
            <a:fld id="{EE8B6FDC-AF46-8943-8028-33C4E23152A2}" type="slidenum">
              <a:rPr lang="en-US" smtClean="0"/>
              <a:t>33</a:t>
            </a:fld>
            <a:endParaRPr lang="en-US"/>
          </a:p>
        </p:txBody>
      </p:sp>
      <p:pic>
        <p:nvPicPr>
          <p:cNvPr id="5" name="Picture 4">
            <a:extLst>
              <a:ext uri="{FF2B5EF4-FFF2-40B4-BE49-F238E27FC236}">
                <a16:creationId xmlns:a16="http://schemas.microsoft.com/office/drawing/2014/main" id="{D636F996-F7C3-405A-9C6A-4DCD1F2A4562}"/>
              </a:ext>
            </a:extLst>
          </p:cNvPr>
          <p:cNvPicPr>
            <a:picLocks noChangeAspect="1"/>
          </p:cNvPicPr>
          <p:nvPr/>
        </p:nvPicPr>
        <p:blipFill>
          <a:blip r:embed="rId2"/>
          <a:stretch>
            <a:fillRect/>
          </a:stretch>
        </p:blipFill>
        <p:spPr>
          <a:xfrm>
            <a:off x="1489867" y="1222600"/>
            <a:ext cx="5825334" cy="4412800"/>
          </a:xfrm>
          <a:prstGeom prst="rect">
            <a:avLst/>
          </a:prstGeom>
        </p:spPr>
      </p:pic>
    </p:spTree>
    <p:extLst>
      <p:ext uri="{BB962C8B-B14F-4D97-AF65-F5344CB8AC3E}">
        <p14:creationId xmlns:p14="http://schemas.microsoft.com/office/powerpoint/2010/main" val="2612800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C94DFB-1E66-400F-8EFC-5DDF80F3CC9D}"/>
              </a:ext>
            </a:extLst>
          </p:cNvPr>
          <p:cNvSpPr>
            <a:spLocks noGrp="1"/>
          </p:cNvSpPr>
          <p:nvPr>
            <p:ph type="sldNum" sz="quarter" idx="12"/>
          </p:nvPr>
        </p:nvSpPr>
        <p:spPr/>
        <p:txBody>
          <a:bodyPr/>
          <a:lstStyle/>
          <a:p>
            <a:fld id="{EE8B6FDC-AF46-8943-8028-33C4E23152A2}" type="slidenum">
              <a:rPr lang="en-US" smtClean="0"/>
              <a:t>34</a:t>
            </a:fld>
            <a:endParaRPr lang="en-US"/>
          </a:p>
        </p:txBody>
      </p:sp>
      <p:pic>
        <p:nvPicPr>
          <p:cNvPr id="5" name="Picture 4">
            <a:extLst>
              <a:ext uri="{FF2B5EF4-FFF2-40B4-BE49-F238E27FC236}">
                <a16:creationId xmlns:a16="http://schemas.microsoft.com/office/drawing/2014/main" id="{1A3655AD-1EF7-4955-86A5-F8EEF7CB5A3C}"/>
              </a:ext>
            </a:extLst>
          </p:cNvPr>
          <p:cNvPicPr>
            <a:picLocks noChangeAspect="1"/>
          </p:cNvPicPr>
          <p:nvPr/>
        </p:nvPicPr>
        <p:blipFill>
          <a:blip r:embed="rId2"/>
          <a:stretch>
            <a:fillRect/>
          </a:stretch>
        </p:blipFill>
        <p:spPr>
          <a:xfrm>
            <a:off x="1302122" y="772139"/>
            <a:ext cx="6539755" cy="4899792"/>
          </a:xfrm>
          <a:prstGeom prst="rect">
            <a:avLst/>
          </a:prstGeom>
        </p:spPr>
      </p:pic>
    </p:spTree>
    <p:extLst>
      <p:ext uri="{BB962C8B-B14F-4D97-AF65-F5344CB8AC3E}">
        <p14:creationId xmlns:p14="http://schemas.microsoft.com/office/powerpoint/2010/main" val="1566839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0F4-796D-4943-9DF5-993616478C6E}"/>
              </a:ext>
            </a:extLst>
          </p:cNvPr>
          <p:cNvSpPr>
            <a:spLocks noGrp="1"/>
          </p:cNvSpPr>
          <p:nvPr>
            <p:ph type="title"/>
          </p:nvPr>
        </p:nvSpPr>
        <p:spPr/>
        <p:txBody>
          <a:bodyPr/>
          <a:lstStyle/>
          <a:p>
            <a:r>
              <a:rPr lang="en-US" dirty="0"/>
              <a:t>Independence	</a:t>
            </a:r>
          </a:p>
        </p:txBody>
      </p:sp>
      <p:sp>
        <p:nvSpPr>
          <p:cNvPr id="3" name="Content Placeholder 2">
            <a:extLst>
              <a:ext uri="{FF2B5EF4-FFF2-40B4-BE49-F238E27FC236}">
                <a16:creationId xmlns:a16="http://schemas.microsoft.com/office/drawing/2014/main" id="{88B897F6-5AE5-4198-90A1-56FCE0D04F31}"/>
              </a:ext>
            </a:extLst>
          </p:cNvPr>
          <p:cNvSpPr>
            <a:spLocks noGrp="1"/>
          </p:cNvSpPr>
          <p:nvPr>
            <p:ph idx="1"/>
          </p:nvPr>
        </p:nvSpPr>
        <p:spPr/>
        <p:txBody>
          <a:bodyPr/>
          <a:lstStyle/>
          <a:p>
            <a:r>
              <a:rPr lang="en-US" dirty="0"/>
              <a:t>We can assume that data is independent. Between groups and within groups.  We will do ANOVA test on medians.</a:t>
            </a:r>
          </a:p>
        </p:txBody>
      </p:sp>
      <p:sp>
        <p:nvSpPr>
          <p:cNvPr id="4" name="Slide Number Placeholder 3">
            <a:extLst>
              <a:ext uri="{FF2B5EF4-FFF2-40B4-BE49-F238E27FC236}">
                <a16:creationId xmlns:a16="http://schemas.microsoft.com/office/drawing/2014/main" id="{57A81A75-DCA8-4C93-9FA1-483CF5078B61}"/>
              </a:ext>
            </a:extLst>
          </p:cNvPr>
          <p:cNvSpPr>
            <a:spLocks noGrp="1"/>
          </p:cNvSpPr>
          <p:nvPr>
            <p:ph type="sldNum" sz="quarter" idx="12"/>
          </p:nvPr>
        </p:nvSpPr>
        <p:spPr/>
        <p:txBody>
          <a:bodyPr/>
          <a:lstStyle/>
          <a:p>
            <a:fld id="{EE8B6FDC-AF46-8943-8028-33C4E23152A2}" type="slidenum">
              <a:rPr lang="en-US" smtClean="0"/>
              <a:t>35</a:t>
            </a:fld>
            <a:endParaRPr lang="en-US"/>
          </a:p>
        </p:txBody>
      </p:sp>
    </p:spTree>
    <p:extLst>
      <p:ext uri="{BB962C8B-B14F-4D97-AF65-F5344CB8AC3E}">
        <p14:creationId xmlns:p14="http://schemas.microsoft.com/office/powerpoint/2010/main" val="1197248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B45E-C43C-4227-BFD1-21E29D76DA4D}"/>
              </a:ext>
            </a:extLst>
          </p:cNvPr>
          <p:cNvSpPr>
            <a:spLocks noGrp="1"/>
          </p:cNvSpPr>
          <p:nvPr>
            <p:ph type="title"/>
          </p:nvPr>
        </p:nvSpPr>
        <p:spPr/>
        <p:txBody>
          <a:bodyPr/>
          <a:lstStyle/>
          <a:p>
            <a:r>
              <a:rPr lang="en-US" dirty="0"/>
              <a:t>ANOVA test</a:t>
            </a:r>
          </a:p>
        </p:txBody>
      </p:sp>
      <p:sp>
        <p:nvSpPr>
          <p:cNvPr id="4" name="Slide Number Placeholder 3">
            <a:extLst>
              <a:ext uri="{FF2B5EF4-FFF2-40B4-BE49-F238E27FC236}">
                <a16:creationId xmlns:a16="http://schemas.microsoft.com/office/drawing/2014/main" id="{32D838A4-DF4B-455D-8D77-FACE5FF269B9}"/>
              </a:ext>
            </a:extLst>
          </p:cNvPr>
          <p:cNvSpPr>
            <a:spLocks noGrp="1"/>
          </p:cNvSpPr>
          <p:nvPr>
            <p:ph type="sldNum" sz="quarter" idx="12"/>
          </p:nvPr>
        </p:nvSpPr>
        <p:spPr/>
        <p:txBody>
          <a:bodyPr/>
          <a:lstStyle/>
          <a:p>
            <a:fld id="{EE8B6FDC-AF46-8943-8028-33C4E23152A2}" type="slidenum">
              <a:rPr lang="en-US" smtClean="0"/>
              <a:t>36</a:t>
            </a:fld>
            <a:endParaRPr lang="en-US"/>
          </a:p>
        </p:txBody>
      </p:sp>
      <p:pic>
        <p:nvPicPr>
          <p:cNvPr id="5" name="Picture 4">
            <a:extLst>
              <a:ext uri="{FF2B5EF4-FFF2-40B4-BE49-F238E27FC236}">
                <a16:creationId xmlns:a16="http://schemas.microsoft.com/office/drawing/2014/main" id="{C5DECE4B-90B2-447E-A9EB-B717B9975B37}"/>
              </a:ext>
            </a:extLst>
          </p:cNvPr>
          <p:cNvPicPr>
            <a:picLocks noChangeAspect="1"/>
          </p:cNvPicPr>
          <p:nvPr/>
        </p:nvPicPr>
        <p:blipFill>
          <a:blip r:embed="rId2"/>
          <a:stretch>
            <a:fillRect/>
          </a:stretch>
        </p:blipFill>
        <p:spPr>
          <a:xfrm>
            <a:off x="1736901" y="1394877"/>
            <a:ext cx="6639739" cy="4922643"/>
          </a:xfrm>
          <a:prstGeom prst="rect">
            <a:avLst/>
          </a:prstGeom>
        </p:spPr>
      </p:pic>
    </p:spTree>
    <p:extLst>
      <p:ext uri="{BB962C8B-B14F-4D97-AF65-F5344CB8AC3E}">
        <p14:creationId xmlns:p14="http://schemas.microsoft.com/office/powerpoint/2010/main" val="506837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BA1C79-4429-470F-B48D-0D99A014ABE8}"/>
              </a:ext>
            </a:extLst>
          </p:cNvPr>
          <p:cNvSpPr>
            <a:spLocks noGrp="1"/>
          </p:cNvSpPr>
          <p:nvPr>
            <p:ph idx="1"/>
          </p:nvPr>
        </p:nvSpPr>
        <p:spPr/>
        <p:txBody>
          <a:bodyPr/>
          <a:lstStyle/>
          <a:p>
            <a:pPr marL="0" indent="0">
              <a:buNone/>
            </a:pPr>
            <a:r>
              <a:rPr lang="en-US" dirty="0"/>
              <a:t>Step 1 Hypothesis</a:t>
            </a:r>
          </a:p>
          <a:p>
            <a:pPr marL="0" indent="0">
              <a:buNone/>
            </a:pPr>
            <a:r>
              <a:rPr lang="en-US" dirty="0"/>
              <a:t>	Ho: All median incomes are same for educations</a:t>
            </a:r>
          </a:p>
          <a:p>
            <a:pPr marL="0" indent="0">
              <a:buNone/>
            </a:pPr>
            <a:r>
              <a:rPr lang="en-US" dirty="0"/>
              <a:t>	Ha: At least one is different income median between </a:t>
            </a:r>
            <a:r>
              <a:rPr lang="en-US" dirty="0" err="1"/>
              <a:t>eduations</a:t>
            </a:r>
            <a:r>
              <a:rPr lang="en-US" dirty="0"/>
              <a:t>.</a:t>
            </a:r>
          </a:p>
          <a:p>
            <a:pPr marL="0" indent="0">
              <a:buNone/>
            </a:pPr>
            <a:endParaRPr lang="en-US" dirty="0"/>
          </a:p>
          <a:p>
            <a:pPr marL="0" indent="0">
              <a:buNone/>
            </a:pPr>
            <a:r>
              <a:rPr lang="en-US" dirty="0"/>
              <a:t>Step 2: identify test statistic</a:t>
            </a:r>
          </a:p>
          <a:p>
            <a:pPr marL="0" indent="0">
              <a:buNone/>
            </a:pPr>
            <a:r>
              <a:rPr lang="en-US" dirty="0"/>
              <a:t>	62.87</a:t>
            </a:r>
          </a:p>
        </p:txBody>
      </p:sp>
      <p:sp>
        <p:nvSpPr>
          <p:cNvPr id="4" name="Slide Number Placeholder 3">
            <a:extLst>
              <a:ext uri="{FF2B5EF4-FFF2-40B4-BE49-F238E27FC236}">
                <a16:creationId xmlns:a16="http://schemas.microsoft.com/office/drawing/2014/main" id="{B33CE968-A4C3-4764-9FA2-E230585F4D7D}"/>
              </a:ext>
            </a:extLst>
          </p:cNvPr>
          <p:cNvSpPr>
            <a:spLocks noGrp="1"/>
          </p:cNvSpPr>
          <p:nvPr>
            <p:ph type="sldNum" sz="quarter" idx="12"/>
          </p:nvPr>
        </p:nvSpPr>
        <p:spPr/>
        <p:txBody>
          <a:bodyPr/>
          <a:lstStyle/>
          <a:p>
            <a:fld id="{EE8B6FDC-AF46-8943-8028-33C4E23152A2}" type="slidenum">
              <a:rPr lang="en-US" smtClean="0"/>
              <a:t>37</a:t>
            </a:fld>
            <a:endParaRPr lang="en-US"/>
          </a:p>
        </p:txBody>
      </p:sp>
    </p:spTree>
    <p:extLst>
      <p:ext uri="{BB962C8B-B14F-4D97-AF65-F5344CB8AC3E}">
        <p14:creationId xmlns:p14="http://schemas.microsoft.com/office/powerpoint/2010/main" val="4238834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73C35-07FE-4E65-AD83-71F7B9CA23F4}"/>
              </a:ext>
            </a:extLst>
          </p:cNvPr>
          <p:cNvSpPr>
            <a:spLocks noGrp="1"/>
          </p:cNvSpPr>
          <p:nvPr>
            <p:ph idx="1"/>
          </p:nvPr>
        </p:nvSpPr>
        <p:spPr/>
        <p:txBody>
          <a:bodyPr/>
          <a:lstStyle/>
          <a:p>
            <a:r>
              <a:rPr lang="en-US" dirty="0"/>
              <a:t>Step 4 p value</a:t>
            </a:r>
          </a:p>
          <a:p>
            <a:pPr marL="457200" lvl="1" indent="0">
              <a:buNone/>
            </a:pPr>
            <a:r>
              <a:rPr lang="en-US" dirty="0"/>
              <a:t>P = 0.0001</a:t>
            </a:r>
          </a:p>
          <a:p>
            <a:endParaRPr lang="en-US" dirty="0"/>
          </a:p>
          <a:p>
            <a:r>
              <a:rPr lang="en-US" dirty="0"/>
              <a:t>Step 5 Reject or accept null hypothesis</a:t>
            </a:r>
          </a:p>
          <a:p>
            <a:r>
              <a:rPr lang="en-US" dirty="0"/>
              <a:t>Reject null hypothesis</a:t>
            </a:r>
          </a:p>
          <a:p>
            <a:endParaRPr lang="en-US" dirty="0"/>
          </a:p>
          <a:p>
            <a:r>
              <a:rPr lang="en-US" dirty="0"/>
              <a:t>Step 6 Conclusion:</a:t>
            </a:r>
          </a:p>
          <a:p>
            <a:pPr marL="0" indent="0">
              <a:buNone/>
            </a:pPr>
            <a:r>
              <a:rPr lang="en-US" dirty="0"/>
              <a:t>There is enough evidence to suggest that median incomes is different between education levels.</a:t>
            </a:r>
          </a:p>
        </p:txBody>
      </p:sp>
      <p:sp>
        <p:nvSpPr>
          <p:cNvPr id="4" name="Slide Number Placeholder 3">
            <a:extLst>
              <a:ext uri="{FF2B5EF4-FFF2-40B4-BE49-F238E27FC236}">
                <a16:creationId xmlns:a16="http://schemas.microsoft.com/office/drawing/2014/main" id="{F852FE63-FAFD-4AA0-BA4B-6ACC8FFB8F4B}"/>
              </a:ext>
            </a:extLst>
          </p:cNvPr>
          <p:cNvSpPr>
            <a:spLocks noGrp="1"/>
          </p:cNvSpPr>
          <p:nvPr>
            <p:ph type="sldNum" sz="quarter" idx="12"/>
          </p:nvPr>
        </p:nvSpPr>
        <p:spPr/>
        <p:txBody>
          <a:bodyPr/>
          <a:lstStyle/>
          <a:p>
            <a:fld id="{EE8B6FDC-AF46-8943-8028-33C4E23152A2}" type="slidenum">
              <a:rPr lang="en-US" smtClean="0"/>
              <a:t>38</a:t>
            </a:fld>
            <a:endParaRPr lang="en-US"/>
          </a:p>
        </p:txBody>
      </p:sp>
    </p:spTree>
    <p:extLst>
      <p:ext uri="{BB962C8B-B14F-4D97-AF65-F5344CB8AC3E}">
        <p14:creationId xmlns:p14="http://schemas.microsoft.com/office/powerpoint/2010/main" val="971759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0BD70-517B-5D4D-86C1-31A2BC34EFE2}"/>
              </a:ext>
            </a:extLst>
          </p:cNvPr>
          <p:cNvSpPr>
            <a:spLocks noGrp="1"/>
          </p:cNvSpPr>
          <p:nvPr>
            <p:ph type="title"/>
          </p:nvPr>
        </p:nvSpPr>
        <p:spPr/>
        <p:txBody>
          <a:bodyPr>
            <a:normAutofit/>
          </a:bodyPr>
          <a:lstStyle/>
          <a:p>
            <a:r>
              <a:rPr lang="en-US" sz="4000" b="1" dirty="0">
                <a:solidFill>
                  <a:srgbClr val="C00000"/>
                </a:solidFill>
                <a:latin typeface="+mn-lt"/>
              </a:rPr>
              <a:t>Takeaways and Questions (1 hour)</a:t>
            </a:r>
          </a:p>
        </p:txBody>
      </p:sp>
      <p:sp>
        <p:nvSpPr>
          <p:cNvPr id="3" name="Content Placeholder 2">
            <a:extLst>
              <a:ext uri="{FF2B5EF4-FFF2-40B4-BE49-F238E27FC236}">
                <a16:creationId xmlns:a16="http://schemas.microsoft.com/office/drawing/2014/main" id="{0D7BCD94-D7E1-5E42-8FDB-17A44C564689}"/>
              </a:ext>
            </a:extLst>
          </p:cNvPr>
          <p:cNvSpPr>
            <a:spLocks noGrp="1"/>
          </p:cNvSpPr>
          <p:nvPr>
            <p:ph idx="1"/>
          </p:nvPr>
        </p:nvSpPr>
        <p:spPr/>
        <p:txBody>
          <a:bodyPr/>
          <a:lstStyle/>
          <a:p>
            <a:r>
              <a:rPr lang="en-US" dirty="0"/>
              <a:t>Please remember to record you </a:t>
            </a:r>
            <a:r>
              <a:rPr lang="en-US" dirty="0" err="1"/>
              <a:t>takeways</a:t>
            </a:r>
            <a:r>
              <a:rPr lang="en-US" dirty="0"/>
              <a:t> and any questions you may have! </a:t>
            </a:r>
          </a:p>
          <a:p>
            <a:r>
              <a:rPr lang="en-US" dirty="0"/>
              <a:t>I learned about ANOVA testing and median testing.  </a:t>
            </a:r>
          </a:p>
          <a:p>
            <a:r>
              <a:rPr lang="en-US" dirty="0"/>
              <a:t>I think I got better at understanding the RANK </a:t>
            </a:r>
            <a:r>
              <a:rPr lang="en-US"/>
              <a:t>sum testing.</a:t>
            </a:r>
            <a:endParaRPr lang="en-US" dirty="0"/>
          </a:p>
        </p:txBody>
      </p:sp>
      <p:sp>
        <p:nvSpPr>
          <p:cNvPr id="4" name="Slide Number Placeholder 3"/>
          <p:cNvSpPr>
            <a:spLocks noGrp="1"/>
          </p:cNvSpPr>
          <p:nvPr>
            <p:ph type="sldNum" sz="quarter" idx="12"/>
          </p:nvPr>
        </p:nvSpPr>
        <p:spPr/>
        <p:txBody>
          <a:bodyPr/>
          <a:lstStyle/>
          <a:p>
            <a:fld id="{EE8B6FDC-AF46-8943-8028-33C4E23152A2}" type="slidenum">
              <a:rPr lang="en-US" smtClean="0"/>
              <a:t>39</a:t>
            </a:fld>
            <a:endParaRPr lang="en-US"/>
          </a:p>
        </p:txBody>
      </p:sp>
    </p:spTree>
    <p:extLst>
      <p:ext uri="{BB962C8B-B14F-4D97-AF65-F5344CB8AC3E}">
        <p14:creationId xmlns:p14="http://schemas.microsoft.com/office/powerpoint/2010/main" val="3531990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latin typeface="+mn-lt"/>
              </a:rPr>
              <a:t>Archeology Example</a:t>
            </a:r>
            <a:br>
              <a:rPr lang="en-US" b="1" dirty="0">
                <a:latin typeface="+mn-lt"/>
              </a:rPr>
            </a:br>
            <a:r>
              <a:rPr lang="en-US" b="1" dirty="0">
                <a:latin typeface="+mn-lt"/>
              </a:rPr>
              <a:t>Assumptions: Normality</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524000"/>
            <a:ext cx="2714625" cy="2033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1" y="1524000"/>
            <a:ext cx="2688368" cy="2033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1" y="3557881"/>
            <a:ext cx="2867025" cy="2169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3614" y="3657600"/>
            <a:ext cx="2793611" cy="2114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781300" y="6019800"/>
            <a:ext cx="3581400" cy="369332"/>
          </a:xfrm>
          <a:prstGeom prst="rect">
            <a:avLst/>
          </a:prstGeom>
          <a:noFill/>
        </p:spPr>
        <p:txBody>
          <a:bodyPr wrap="square" rtlCol="0">
            <a:spAutoFit/>
          </a:bodyPr>
          <a:lstStyle/>
          <a:p>
            <a:r>
              <a:rPr lang="en-US" dirty="0"/>
              <a:t>Histograms will be helpful as well!</a:t>
            </a:r>
          </a:p>
        </p:txBody>
      </p:sp>
      <p:sp>
        <p:nvSpPr>
          <p:cNvPr id="4" name="Rectangle 3"/>
          <p:cNvSpPr/>
          <p:nvPr/>
        </p:nvSpPr>
        <p:spPr>
          <a:xfrm>
            <a:off x="2752947" y="1905886"/>
            <a:ext cx="533400" cy="1905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Site 1</a:t>
            </a:r>
          </a:p>
        </p:txBody>
      </p:sp>
      <p:sp>
        <p:nvSpPr>
          <p:cNvPr id="9" name="Rectangle 8"/>
          <p:cNvSpPr/>
          <p:nvPr/>
        </p:nvSpPr>
        <p:spPr>
          <a:xfrm>
            <a:off x="5667930" y="2000250"/>
            <a:ext cx="533400" cy="1905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Site 2</a:t>
            </a:r>
          </a:p>
        </p:txBody>
      </p:sp>
      <p:sp>
        <p:nvSpPr>
          <p:cNvPr id="10" name="Rectangle 9"/>
          <p:cNvSpPr/>
          <p:nvPr/>
        </p:nvSpPr>
        <p:spPr>
          <a:xfrm>
            <a:off x="5801885" y="3962400"/>
            <a:ext cx="533400" cy="1905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Site 3</a:t>
            </a:r>
          </a:p>
        </p:txBody>
      </p:sp>
      <p:sp>
        <p:nvSpPr>
          <p:cNvPr id="11" name="Rectangle 10"/>
          <p:cNvSpPr/>
          <p:nvPr/>
        </p:nvSpPr>
        <p:spPr>
          <a:xfrm>
            <a:off x="2781300" y="3962400"/>
            <a:ext cx="533400" cy="1905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Site 4</a:t>
            </a:r>
          </a:p>
        </p:txBody>
      </p:sp>
      <p:sp>
        <p:nvSpPr>
          <p:cNvPr id="5" name="Slide Number Placeholder 4"/>
          <p:cNvSpPr>
            <a:spLocks noGrp="1"/>
          </p:cNvSpPr>
          <p:nvPr>
            <p:ph type="sldNum" sz="quarter" idx="12"/>
          </p:nvPr>
        </p:nvSpPr>
        <p:spPr/>
        <p:txBody>
          <a:bodyPr/>
          <a:lstStyle/>
          <a:p>
            <a:fld id="{EE8B6FDC-AF46-8943-8028-33C4E23152A2}" type="slidenum">
              <a:rPr lang="en-US" smtClean="0"/>
              <a:t>4</a:t>
            </a:fld>
            <a:endParaRPr lang="en-US"/>
          </a:p>
        </p:txBody>
      </p:sp>
    </p:spTree>
    <p:extLst>
      <p:ext uri="{BB962C8B-B14F-4D97-AF65-F5344CB8AC3E}">
        <p14:creationId xmlns:p14="http://schemas.microsoft.com/office/powerpoint/2010/main" val="1382724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204065" cy="1325563"/>
          </a:xfrm>
        </p:spPr>
        <p:txBody>
          <a:bodyPr>
            <a:normAutofit/>
          </a:bodyPr>
          <a:lstStyle/>
          <a:p>
            <a:pPr algn="ctr"/>
            <a:r>
              <a:rPr lang="en-US" sz="3600" b="1" dirty="0">
                <a:latin typeface="+mn-lt"/>
              </a:rPr>
              <a:t>Archeology Example</a:t>
            </a:r>
            <a:br>
              <a:rPr lang="en-US" sz="3600" b="1" dirty="0">
                <a:latin typeface="+mn-lt"/>
              </a:rPr>
            </a:br>
            <a:r>
              <a:rPr lang="en-US" sz="3600" b="1" dirty="0">
                <a:latin typeface="+mn-lt"/>
              </a:rPr>
              <a:t>Assumptions: Homogeneity (Equal SD)</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807" y="1828799"/>
            <a:ext cx="3835193"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386" y="5018690"/>
            <a:ext cx="4629748"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6774" y="1828800"/>
            <a:ext cx="3857625" cy="2918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1"/>
          <p:cNvSpPr>
            <a:spLocks noChangeArrowheads="1"/>
          </p:cNvSpPr>
          <p:nvPr/>
        </p:nvSpPr>
        <p:spPr bwMode="auto">
          <a:xfrm>
            <a:off x="533400" y="5177135"/>
            <a:ext cx="2362200" cy="92333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sz="1200" dirty="0"/>
              <a:t>proc </a:t>
            </a:r>
            <a:r>
              <a:rPr lang="en-US" sz="1200" dirty="0" err="1"/>
              <a:t>glm</a:t>
            </a:r>
            <a:r>
              <a:rPr lang="en-US" sz="1200" dirty="0"/>
              <a:t> data = archeology; </a:t>
            </a:r>
            <a:br>
              <a:rPr lang="en-US" sz="1200" dirty="0"/>
            </a:br>
            <a:r>
              <a:rPr lang="en-US" sz="1200" dirty="0"/>
              <a:t>class site; </a:t>
            </a:r>
            <a:br>
              <a:rPr lang="en-US" sz="1200" dirty="0"/>
            </a:br>
            <a:r>
              <a:rPr lang="en-US" sz="1200" dirty="0"/>
              <a:t>model depth = site; </a:t>
            </a:r>
            <a:br>
              <a:rPr lang="en-US" sz="1200" dirty="0"/>
            </a:br>
            <a:r>
              <a:rPr lang="en-US" sz="1200" dirty="0"/>
              <a:t>means site / </a:t>
            </a:r>
            <a:r>
              <a:rPr lang="en-US" sz="1200" dirty="0">
                <a:solidFill>
                  <a:srgbClr val="FF0000"/>
                </a:solidFill>
              </a:rPr>
              <a:t>HOVTEST = BF </a:t>
            </a:r>
            <a:r>
              <a:rPr lang="en-US" sz="1200" dirty="0"/>
              <a:t>t; </a:t>
            </a:r>
            <a:br>
              <a:rPr lang="en-US" sz="1200" dirty="0"/>
            </a:br>
            <a:r>
              <a:rPr lang="en-US" sz="1200" dirty="0"/>
              <a:t>run; </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fld id="{EE8B6FDC-AF46-8943-8028-33C4E23152A2}" type="slidenum">
              <a:rPr lang="en-US" smtClean="0"/>
              <a:t>5</a:t>
            </a:fld>
            <a:endParaRPr lang="en-US"/>
          </a:p>
        </p:txBody>
      </p:sp>
    </p:spTree>
    <p:extLst>
      <p:ext uri="{BB962C8B-B14F-4D97-AF65-F5344CB8AC3E}">
        <p14:creationId xmlns:p14="http://schemas.microsoft.com/office/powerpoint/2010/main" val="1970798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latin typeface="+mn-lt"/>
              </a:rPr>
              <a:t>Archeology Example</a:t>
            </a:r>
            <a:br>
              <a:rPr lang="en-US" sz="3600" b="1" dirty="0">
                <a:latin typeface="+mn-lt"/>
              </a:rPr>
            </a:br>
            <a:r>
              <a:rPr lang="en-US" sz="3600" b="1" dirty="0">
                <a:latin typeface="+mn-lt"/>
              </a:rPr>
              <a:t>Assumption: Independence </a:t>
            </a:r>
          </a:p>
        </p:txBody>
      </p:sp>
      <p:sp>
        <p:nvSpPr>
          <p:cNvPr id="3" name="Content Placeholder 2"/>
          <p:cNvSpPr>
            <a:spLocks noGrp="1"/>
          </p:cNvSpPr>
          <p:nvPr>
            <p:ph idx="1"/>
          </p:nvPr>
        </p:nvSpPr>
        <p:spPr/>
        <p:txBody>
          <a:bodyPr/>
          <a:lstStyle/>
          <a:p>
            <a:pPr marL="0" indent="0" algn="just">
              <a:buNone/>
            </a:pPr>
            <a:r>
              <a:rPr lang="en-US" dirty="0"/>
              <a:t>The discovered artifacts associated with the depths were randomly selected from the log (book of recordings … not logarithms!) of  discoveries.  </a:t>
            </a:r>
          </a:p>
          <a:p>
            <a:pPr marL="0" indent="0" algn="just">
              <a:buNone/>
            </a:pPr>
            <a:r>
              <a:rPr lang="en-US" dirty="0"/>
              <a:t>Since the artifacts and, thus, the depths are associated with completely different sites, it is assumed that the data are independent between sites.  </a:t>
            </a:r>
          </a:p>
        </p:txBody>
      </p:sp>
      <p:sp>
        <p:nvSpPr>
          <p:cNvPr id="4" name="Slide Number Placeholder 3"/>
          <p:cNvSpPr>
            <a:spLocks noGrp="1"/>
          </p:cNvSpPr>
          <p:nvPr>
            <p:ph type="sldNum" sz="quarter" idx="12"/>
          </p:nvPr>
        </p:nvSpPr>
        <p:spPr/>
        <p:txBody>
          <a:bodyPr/>
          <a:lstStyle/>
          <a:p>
            <a:fld id="{EE8B6FDC-AF46-8943-8028-33C4E23152A2}" type="slidenum">
              <a:rPr lang="en-US" smtClean="0"/>
              <a:t>6</a:t>
            </a:fld>
            <a:endParaRPr lang="en-US"/>
          </a:p>
        </p:txBody>
      </p:sp>
    </p:spTree>
    <p:extLst>
      <p:ext uri="{BB962C8B-B14F-4D97-AF65-F5344CB8AC3E}">
        <p14:creationId xmlns:p14="http://schemas.microsoft.com/office/powerpoint/2010/main" val="1624163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383" y="147656"/>
            <a:ext cx="8162315" cy="1325563"/>
          </a:xfrm>
        </p:spPr>
        <p:txBody>
          <a:bodyPr>
            <a:normAutofit/>
          </a:bodyPr>
          <a:lstStyle/>
          <a:p>
            <a:pPr algn="ctr"/>
            <a:r>
              <a:rPr lang="en-US" sz="3600" b="1" dirty="0">
                <a:latin typeface="+mn-lt"/>
              </a:rPr>
              <a:t>First Ask: Is there reason to believe any of them are different?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004" y="2905377"/>
            <a:ext cx="7641349"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80290" y="5418635"/>
            <a:ext cx="8983420" cy="646331"/>
          </a:xfrm>
          <a:prstGeom prst="rect">
            <a:avLst/>
          </a:prstGeom>
          <a:noFill/>
        </p:spPr>
        <p:txBody>
          <a:bodyPr wrap="square" rtlCol="0">
            <a:spAutoFit/>
          </a:bodyPr>
          <a:lstStyle/>
          <a:p>
            <a:r>
              <a:rPr lang="en-US" dirty="0"/>
              <a:t>There is strong evidence to suggest that at the alpha = .05 level of significance (p-value &lt; .0001 from an ANOVA) that at least 2 of the sites have different mean depths.  </a:t>
            </a:r>
          </a:p>
        </p:txBody>
      </p:sp>
      <p:sp>
        <p:nvSpPr>
          <p:cNvPr id="3" name="Rectangle 2">
            <a:extLst>
              <a:ext uri="{FF2B5EF4-FFF2-40B4-BE49-F238E27FC236}">
                <a16:creationId xmlns:a16="http://schemas.microsoft.com/office/drawing/2014/main" id="{C77D051C-8C66-466D-B679-C329B919A345}"/>
              </a:ext>
            </a:extLst>
          </p:cNvPr>
          <p:cNvSpPr/>
          <p:nvPr/>
        </p:nvSpPr>
        <p:spPr>
          <a:xfrm>
            <a:off x="7574605" y="3514977"/>
            <a:ext cx="838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D2A7826-54CD-0747-995F-839B25E15CBC}"/>
              </a:ext>
            </a:extLst>
          </p:cNvPr>
          <p:cNvSpPr/>
          <p:nvPr/>
        </p:nvSpPr>
        <p:spPr>
          <a:xfrm>
            <a:off x="1277347" y="1439365"/>
            <a:ext cx="7233006" cy="400110"/>
          </a:xfrm>
          <a:prstGeom prst="rect">
            <a:avLst/>
          </a:prstGeom>
        </p:spPr>
        <p:txBody>
          <a:bodyPr wrap="none">
            <a:spAutoFit/>
          </a:bodyPr>
          <a:lstStyle/>
          <a:p>
            <a:pPr algn="ctr"/>
            <a:r>
              <a:rPr lang="en-US" sz="2000" dirty="0"/>
              <a:t>H</a:t>
            </a:r>
            <a:r>
              <a:rPr lang="en-US" sz="2000" baseline="-25000" dirty="0"/>
              <a:t>0</a:t>
            </a:r>
            <a:r>
              <a:rPr lang="en-US" sz="2000" dirty="0"/>
              <a:t>: The mean depths of the artifacts are equal for each of the sites. </a:t>
            </a:r>
          </a:p>
        </p:txBody>
      </p:sp>
      <p:sp>
        <p:nvSpPr>
          <p:cNvPr id="10" name="Rectangle 9">
            <a:extLst>
              <a:ext uri="{FF2B5EF4-FFF2-40B4-BE49-F238E27FC236}">
                <a16:creationId xmlns:a16="http://schemas.microsoft.com/office/drawing/2014/main" id="{5106BD65-A2B5-5348-BFB5-4DB8A2A0B935}"/>
              </a:ext>
            </a:extLst>
          </p:cNvPr>
          <p:cNvSpPr/>
          <p:nvPr/>
        </p:nvSpPr>
        <p:spPr>
          <a:xfrm>
            <a:off x="1277347" y="2047662"/>
            <a:ext cx="6015300" cy="400110"/>
          </a:xfrm>
          <a:prstGeom prst="rect">
            <a:avLst/>
          </a:prstGeom>
        </p:spPr>
        <p:txBody>
          <a:bodyPr wrap="none">
            <a:spAutoFit/>
          </a:bodyPr>
          <a:lstStyle/>
          <a:p>
            <a:pPr algn="ctr"/>
            <a:r>
              <a:rPr lang="en-US" sz="2000" dirty="0"/>
              <a:t>H</a:t>
            </a:r>
            <a:r>
              <a:rPr lang="en-US" sz="2000" baseline="-25000" dirty="0"/>
              <a:t>A</a:t>
            </a:r>
            <a:r>
              <a:rPr lang="en-US" sz="2000" dirty="0"/>
              <a:t>: At least one pair of sites have different mean depths</a:t>
            </a:r>
          </a:p>
        </p:txBody>
      </p:sp>
      <p:sp>
        <p:nvSpPr>
          <p:cNvPr id="4" name="Slide Number Placeholder 3"/>
          <p:cNvSpPr>
            <a:spLocks noGrp="1"/>
          </p:cNvSpPr>
          <p:nvPr>
            <p:ph type="sldNum" sz="quarter" idx="12"/>
          </p:nvPr>
        </p:nvSpPr>
        <p:spPr/>
        <p:txBody>
          <a:bodyPr/>
          <a:lstStyle/>
          <a:p>
            <a:fld id="{EE8B6FDC-AF46-8943-8028-33C4E23152A2}" type="slidenum">
              <a:rPr lang="en-US" smtClean="0"/>
              <a:t>7</a:t>
            </a:fld>
            <a:endParaRPr lang="en-US"/>
          </a:p>
        </p:txBody>
      </p:sp>
    </p:spTree>
    <p:extLst>
      <p:ext uri="{BB962C8B-B14F-4D97-AF65-F5344CB8AC3E}">
        <p14:creationId xmlns:p14="http://schemas.microsoft.com/office/powerpoint/2010/main" val="121477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74"/>
                                        </p:tgtEl>
                                        <p:attrNameLst>
                                          <p:attrName>style.visibility</p:attrName>
                                        </p:attrNameLst>
                                      </p:cBhvr>
                                      <p:to>
                                        <p:strVal val="visible"/>
                                      </p:to>
                                    </p:set>
                                    <p:animEffect transition="in" filter="fade">
                                      <p:cBhvr>
                                        <p:cTn id="21" dur="500"/>
                                        <p:tgtEl>
                                          <p:spTgt spid="307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1"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pPr algn="ctr"/>
            <a:r>
              <a:rPr lang="en-US" b="1" dirty="0">
                <a:latin typeface="+mn-lt"/>
              </a:rPr>
              <a:t>Archeology Example 6 Steps for ANOVA F Test (diff means)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141" y="3288505"/>
            <a:ext cx="3504732" cy="1957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62000" y="1247778"/>
            <a:ext cx="7543800" cy="646331"/>
          </a:xfrm>
          <a:prstGeom prst="rect">
            <a:avLst/>
          </a:prstGeom>
          <a:noFill/>
        </p:spPr>
        <p:txBody>
          <a:bodyPr wrap="square" rtlCol="0">
            <a:spAutoFit/>
          </a:bodyPr>
          <a:lstStyle/>
          <a:p>
            <a:r>
              <a:rPr lang="en-US" dirty="0"/>
              <a:t>H</a:t>
            </a:r>
            <a:r>
              <a:rPr lang="en-US" baseline="-25000" dirty="0"/>
              <a:t>0</a:t>
            </a:r>
            <a:r>
              <a:rPr lang="en-US" dirty="0"/>
              <a:t>: µ</a:t>
            </a:r>
            <a:r>
              <a:rPr lang="en-US" baseline="-25000" dirty="0"/>
              <a:t>1</a:t>
            </a:r>
            <a:r>
              <a:rPr lang="en-US" dirty="0"/>
              <a:t>= µ</a:t>
            </a:r>
            <a:r>
              <a:rPr lang="en-US" baseline="-25000" dirty="0"/>
              <a:t>2</a:t>
            </a:r>
            <a:r>
              <a:rPr lang="en-US" dirty="0"/>
              <a:t> = µ</a:t>
            </a:r>
            <a:r>
              <a:rPr lang="en-US" baseline="-25000" dirty="0"/>
              <a:t>3			                           </a:t>
            </a:r>
            <a:r>
              <a:rPr lang="en-US" dirty="0"/>
              <a:t>(Equal Means Model)</a:t>
            </a:r>
            <a:endParaRPr lang="en-US" baseline="-25000" dirty="0"/>
          </a:p>
          <a:p>
            <a:r>
              <a:rPr lang="en-US" dirty="0"/>
              <a:t>H</a:t>
            </a:r>
            <a:r>
              <a:rPr lang="en-US" baseline="-25000" dirty="0"/>
              <a:t>a</a:t>
            </a:r>
            <a:r>
              <a:rPr lang="en-US" dirty="0"/>
              <a:t>: At least 1 pair are different</a:t>
            </a:r>
            <a:r>
              <a:rPr lang="en-US" baseline="-25000" dirty="0"/>
              <a:t>	</a:t>
            </a:r>
            <a:r>
              <a:rPr lang="en-US" dirty="0"/>
              <a:t>(Separate Means Model)</a:t>
            </a:r>
          </a:p>
        </p:txBody>
      </p:sp>
      <p:sp>
        <p:nvSpPr>
          <p:cNvPr id="3" name="TextBox 2"/>
          <p:cNvSpPr txBox="1"/>
          <p:nvPr/>
        </p:nvSpPr>
        <p:spPr>
          <a:xfrm>
            <a:off x="304800" y="1247778"/>
            <a:ext cx="381000" cy="369332"/>
          </a:xfrm>
          <a:prstGeom prst="rect">
            <a:avLst/>
          </a:prstGeom>
          <a:noFill/>
        </p:spPr>
        <p:txBody>
          <a:bodyPr wrap="square" rtlCol="0">
            <a:spAutoFit/>
          </a:bodyPr>
          <a:lstStyle/>
          <a:p>
            <a:r>
              <a:rPr lang="en-US" b="1" dirty="0"/>
              <a:t>1.</a:t>
            </a:r>
          </a:p>
        </p:txBody>
      </p:sp>
      <p:sp>
        <p:nvSpPr>
          <p:cNvPr id="9" name="TextBox 8"/>
          <p:cNvSpPr txBox="1"/>
          <p:nvPr/>
        </p:nvSpPr>
        <p:spPr>
          <a:xfrm>
            <a:off x="304800" y="1841631"/>
            <a:ext cx="381000" cy="369332"/>
          </a:xfrm>
          <a:prstGeom prst="rect">
            <a:avLst/>
          </a:prstGeom>
          <a:noFill/>
        </p:spPr>
        <p:txBody>
          <a:bodyPr wrap="square" rtlCol="0">
            <a:spAutoFit/>
          </a:bodyPr>
          <a:lstStyle/>
          <a:p>
            <a:r>
              <a:rPr lang="en-US" b="1" dirty="0"/>
              <a:t>2.</a:t>
            </a:r>
          </a:p>
        </p:txBody>
      </p:sp>
      <p:sp>
        <p:nvSpPr>
          <p:cNvPr id="10" name="TextBox 9"/>
          <p:cNvSpPr txBox="1"/>
          <p:nvPr/>
        </p:nvSpPr>
        <p:spPr>
          <a:xfrm>
            <a:off x="304800" y="2346844"/>
            <a:ext cx="381000" cy="369332"/>
          </a:xfrm>
          <a:prstGeom prst="rect">
            <a:avLst/>
          </a:prstGeom>
          <a:noFill/>
        </p:spPr>
        <p:txBody>
          <a:bodyPr wrap="square" rtlCol="0">
            <a:spAutoFit/>
          </a:bodyPr>
          <a:lstStyle/>
          <a:p>
            <a:r>
              <a:rPr lang="en-US" b="1" dirty="0"/>
              <a:t>3.</a:t>
            </a:r>
          </a:p>
        </p:txBody>
      </p:sp>
      <p:sp>
        <p:nvSpPr>
          <p:cNvPr id="11" name="TextBox 10"/>
          <p:cNvSpPr txBox="1"/>
          <p:nvPr/>
        </p:nvSpPr>
        <p:spPr>
          <a:xfrm>
            <a:off x="266700" y="2851428"/>
            <a:ext cx="381000" cy="369332"/>
          </a:xfrm>
          <a:prstGeom prst="rect">
            <a:avLst/>
          </a:prstGeom>
          <a:noFill/>
        </p:spPr>
        <p:txBody>
          <a:bodyPr wrap="square" rtlCol="0">
            <a:spAutoFit/>
          </a:bodyPr>
          <a:lstStyle/>
          <a:p>
            <a:r>
              <a:rPr lang="en-US" b="1" dirty="0"/>
              <a:t>4.</a:t>
            </a:r>
          </a:p>
        </p:txBody>
      </p:sp>
      <p:sp>
        <p:nvSpPr>
          <p:cNvPr id="12" name="TextBox 11"/>
          <p:cNvSpPr txBox="1"/>
          <p:nvPr/>
        </p:nvSpPr>
        <p:spPr>
          <a:xfrm>
            <a:off x="266700" y="3505200"/>
            <a:ext cx="381000" cy="369332"/>
          </a:xfrm>
          <a:prstGeom prst="rect">
            <a:avLst/>
          </a:prstGeom>
          <a:noFill/>
        </p:spPr>
        <p:txBody>
          <a:bodyPr wrap="square" rtlCol="0">
            <a:spAutoFit/>
          </a:bodyPr>
          <a:lstStyle/>
          <a:p>
            <a:r>
              <a:rPr lang="en-US" b="1" dirty="0"/>
              <a:t>5.</a:t>
            </a:r>
          </a:p>
        </p:txBody>
      </p:sp>
      <p:sp>
        <p:nvSpPr>
          <p:cNvPr id="13" name="TextBox 12"/>
          <p:cNvSpPr txBox="1"/>
          <p:nvPr/>
        </p:nvSpPr>
        <p:spPr>
          <a:xfrm>
            <a:off x="266700" y="4267200"/>
            <a:ext cx="381000" cy="369332"/>
          </a:xfrm>
          <a:prstGeom prst="rect">
            <a:avLst/>
          </a:prstGeom>
          <a:noFill/>
        </p:spPr>
        <p:txBody>
          <a:bodyPr wrap="square" rtlCol="0">
            <a:spAutoFit/>
          </a:bodyPr>
          <a:lstStyle/>
          <a:p>
            <a:r>
              <a:rPr lang="en-US" b="1" dirty="0"/>
              <a:t>6.</a:t>
            </a:r>
          </a:p>
        </p:txBody>
      </p:sp>
      <p:sp>
        <p:nvSpPr>
          <p:cNvPr id="5" name="TextBox 4"/>
          <p:cNvSpPr txBox="1"/>
          <p:nvPr/>
        </p:nvSpPr>
        <p:spPr>
          <a:xfrm>
            <a:off x="762000" y="1894109"/>
            <a:ext cx="7924800" cy="369332"/>
          </a:xfrm>
          <a:prstGeom prst="rect">
            <a:avLst/>
          </a:prstGeom>
          <a:noFill/>
        </p:spPr>
        <p:txBody>
          <a:bodyPr wrap="square" rtlCol="0">
            <a:spAutoFit/>
          </a:bodyPr>
          <a:lstStyle/>
          <a:p>
            <a:r>
              <a:rPr lang="en-US" dirty="0"/>
              <a:t>Critical value: F statistic with </a:t>
            </a:r>
            <a:r>
              <a:rPr lang="en-US" dirty="0" err="1"/>
              <a:t>numGroups</a:t>
            </a:r>
            <a:r>
              <a:rPr lang="en-US" dirty="0"/>
              <a:t> -1 and N-</a:t>
            </a:r>
            <a:r>
              <a:rPr lang="en-US" dirty="0" err="1"/>
              <a:t>numGroups</a:t>
            </a:r>
            <a:r>
              <a:rPr lang="en-US" dirty="0"/>
              <a:t> </a:t>
            </a:r>
            <a:r>
              <a:rPr lang="en-US" i="1" dirty="0" err="1"/>
              <a:t>d.f.</a:t>
            </a:r>
            <a:r>
              <a:rPr lang="en-US" dirty="0"/>
              <a:t> at alpha = 0.05</a:t>
            </a:r>
          </a:p>
        </p:txBody>
      </p:sp>
      <p:sp>
        <p:nvSpPr>
          <p:cNvPr id="15" name="TextBox 14"/>
          <p:cNvSpPr txBox="1"/>
          <p:nvPr/>
        </p:nvSpPr>
        <p:spPr>
          <a:xfrm>
            <a:off x="788504" y="2346844"/>
            <a:ext cx="3657600" cy="369332"/>
          </a:xfrm>
          <a:prstGeom prst="rect">
            <a:avLst/>
          </a:prstGeom>
          <a:noFill/>
        </p:spPr>
        <p:txBody>
          <a:bodyPr wrap="square" rtlCol="0">
            <a:spAutoFit/>
          </a:bodyPr>
          <a:lstStyle/>
          <a:p>
            <a:r>
              <a:rPr lang="en-US" dirty="0"/>
              <a:t>F statistic = 54.75  </a:t>
            </a:r>
          </a:p>
        </p:txBody>
      </p:sp>
      <p:sp>
        <p:nvSpPr>
          <p:cNvPr id="16" name="TextBox 15"/>
          <p:cNvSpPr txBox="1"/>
          <p:nvPr/>
        </p:nvSpPr>
        <p:spPr>
          <a:xfrm>
            <a:off x="788504" y="2860265"/>
            <a:ext cx="3657600" cy="369332"/>
          </a:xfrm>
          <a:prstGeom prst="rect">
            <a:avLst/>
          </a:prstGeom>
          <a:noFill/>
        </p:spPr>
        <p:txBody>
          <a:bodyPr wrap="square" rtlCol="0">
            <a:spAutoFit/>
          </a:bodyPr>
          <a:lstStyle/>
          <a:p>
            <a:r>
              <a:rPr lang="en-US" dirty="0"/>
              <a:t>P-value = .0001</a:t>
            </a:r>
          </a:p>
        </p:txBody>
      </p:sp>
      <p:sp>
        <p:nvSpPr>
          <p:cNvPr id="17" name="TextBox 16"/>
          <p:cNvSpPr txBox="1"/>
          <p:nvPr/>
        </p:nvSpPr>
        <p:spPr>
          <a:xfrm>
            <a:off x="762000" y="3505200"/>
            <a:ext cx="3657600" cy="369332"/>
          </a:xfrm>
          <a:prstGeom prst="rect">
            <a:avLst/>
          </a:prstGeom>
          <a:noFill/>
        </p:spPr>
        <p:txBody>
          <a:bodyPr wrap="square" rtlCol="0">
            <a:spAutoFit/>
          </a:bodyPr>
          <a:lstStyle/>
          <a:p>
            <a:r>
              <a:rPr lang="en-US" dirty="0"/>
              <a:t>Reject H</a:t>
            </a:r>
            <a:r>
              <a:rPr lang="en-US" baseline="-25000" dirty="0"/>
              <a:t>0</a:t>
            </a:r>
            <a:r>
              <a:rPr lang="en-US" dirty="0"/>
              <a:t>.</a:t>
            </a:r>
          </a:p>
        </p:txBody>
      </p:sp>
      <p:sp>
        <p:nvSpPr>
          <p:cNvPr id="18" name="TextBox 17"/>
          <p:cNvSpPr txBox="1"/>
          <p:nvPr/>
        </p:nvSpPr>
        <p:spPr>
          <a:xfrm>
            <a:off x="707571" y="4267200"/>
            <a:ext cx="4093030" cy="923330"/>
          </a:xfrm>
          <a:prstGeom prst="rect">
            <a:avLst/>
          </a:prstGeom>
          <a:noFill/>
        </p:spPr>
        <p:txBody>
          <a:bodyPr wrap="square" rtlCol="0">
            <a:spAutoFit/>
          </a:bodyPr>
          <a:lstStyle/>
          <a:p>
            <a:r>
              <a:rPr lang="en-US" dirty="0"/>
              <a:t>The evidence suggests that at least 1 pair of the group means are different. (P-value &lt; .0001 from an ANOVA.) </a:t>
            </a:r>
          </a:p>
        </p:txBody>
      </p:sp>
      <p:sp>
        <p:nvSpPr>
          <p:cNvPr id="6" name="Rectangle 5">
            <a:extLst>
              <a:ext uri="{FF2B5EF4-FFF2-40B4-BE49-F238E27FC236}">
                <a16:creationId xmlns:a16="http://schemas.microsoft.com/office/drawing/2014/main" id="{9CBF9252-398F-4841-B339-FDE0EAF10A58}"/>
              </a:ext>
            </a:extLst>
          </p:cNvPr>
          <p:cNvSpPr/>
          <p:nvPr/>
        </p:nvSpPr>
        <p:spPr>
          <a:xfrm>
            <a:off x="7620000" y="4038600"/>
            <a:ext cx="762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 name="Straight Arrow Connector 7">
            <a:extLst>
              <a:ext uri="{FF2B5EF4-FFF2-40B4-BE49-F238E27FC236}">
                <a16:creationId xmlns:a16="http://schemas.microsoft.com/office/drawing/2014/main" id="{FC161DEE-9251-498C-A910-A52F80BF6926}"/>
              </a:ext>
            </a:extLst>
          </p:cNvPr>
          <p:cNvCxnSpPr>
            <a:cxnSpLocks/>
          </p:cNvCxnSpPr>
          <p:nvPr/>
        </p:nvCxnSpPr>
        <p:spPr>
          <a:xfrm flipH="1" flipV="1">
            <a:off x="2590800" y="2514600"/>
            <a:ext cx="5029200" cy="152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38C5754-2295-4B97-9B10-5353B4D0FD95}"/>
              </a:ext>
            </a:extLst>
          </p:cNvPr>
          <p:cNvCxnSpPr>
            <a:cxnSpLocks/>
          </p:cNvCxnSpPr>
          <p:nvPr/>
        </p:nvCxnSpPr>
        <p:spPr>
          <a:xfrm flipH="1" flipV="1">
            <a:off x="2359271" y="3061496"/>
            <a:ext cx="5788270" cy="97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
          <p:cNvSpPr>
            <a:spLocks noChangeArrowheads="1"/>
          </p:cNvSpPr>
          <p:nvPr/>
        </p:nvSpPr>
        <p:spPr bwMode="auto">
          <a:xfrm>
            <a:off x="5674981" y="2344510"/>
            <a:ext cx="2776892" cy="92333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20202"/>
                </a:solidFill>
                <a:effectLst/>
                <a:latin typeface="Consolas" pitchFamily="49" charset="0"/>
                <a:cs typeface="Arial" pitchFamily="34" charset="0"/>
              </a:rPr>
              <a:t>proc </a:t>
            </a:r>
            <a:r>
              <a:rPr kumimoji="0" lang="en-US" altLang="en-US" sz="1200" b="0" i="0" u="none" strike="noStrike" cap="none" normalizeH="0" baseline="0" dirty="0" err="1">
                <a:ln>
                  <a:noFill/>
                </a:ln>
                <a:solidFill>
                  <a:srgbClr val="020202"/>
                </a:solidFill>
                <a:effectLst/>
                <a:latin typeface="Consolas" pitchFamily="49" charset="0"/>
                <a:cs typeface="Arial" pitchFamily="34" charset="0"/>
              </a:rPr>
              <a:t>glm</a:t>
            </a:r>
            <a:r>
              <a:rPr kumimoji="0" lang="en-US" altLang="en-US" sz="1200" b="0" i="0" u="none" strike="noStrike" cap="none" normalizeH="0" baseline="0" dirty="0">
                <a:ln>
                  <a:noFill/>
                </a:ln>
                <a:solidFill>
                  <a:srgbClr val="020202"/>
                </a:solidFill>
                <a:effectLst/>
                <a:latin typeface="Consolas" pitchFamily="49" charset="0"/>
                <a:cs typeface="Arial" pitchFamily="34" charset="0"/>
              </a:rPr>
              <a:t> data = archeology; </a:t>
            </a:r>
            <a:br>
              <a:rPr kumimoji="0" lang="en-US" altLang="en-US" sz="1200" b="0" i="0" u="none" strike="noStrike" cap="none" normalizeH="0" baseline="0" dirty="0">
                <a:ln>
                  <a:noFill/>
                </a:ln>
                <a:solidFill>
                  <a:srgbClr val="020202"/>
                </a:solidFill>
                <a:effectLst/>
                <a:latin typeface="Consolas" pitchFamily="49" charset="0"/>
                <a:cs typeface="Arial" pitchFamily="34" charset="0"/>
              </a:rPr>
            </a:br>
            <a:r>
              <a:rPr kumimoji="0" lang="en-US" altLang="en-US" sz="1200" b="0" i="0" u="none" strike="noStrike" cap="none" normalizeH="0" baseline="0" dirty="0">
                <a:ln>
                  <a:noFill/>
                </a:ln>
                <a:solidFill>
                  <a:srgbClr val="020202"/>
                </a:solidFill>
                <a:effectLst/>
                <a:latin typeface="Consolas" pitchFamily="49" charset="0"/>
                <a:cs typeface="Arial" pitchFamily="34" charset="0"/>
              </a:rPr>
              <a:t>class site; </a:t>
            </a:r>
            <a:br>
              <a:rPr kumimoji="0" lang="en-US" altLang="en-US" sz="1200" b="0" i="0" u="none" strike="noStrike" cap="none" normalizeH="0" baseline="0" dirty="0">
                <a:ln>
                  <a:noFill/>
                </a:ln>
                <a:solidFill>
                  <a:srgbClr val="020202"/>
                </a:solidFill>
                <a:effectLst/>
                <a:latin typeface="Consolas" pitchFamily="49" charset="0"/>
                <a:cs typeface="Arial" pitchFamily="34" charset="0"/>
              </a:rPr>
            </a:br>
            <a:r>
              <a:rPr kumimoji="0" lang="en-US" altLang="en-US" sz="1200" b="0" i="0" u="none" strike="noStrike" cap="none" normalizeH="0" baseline="0" dirty="0">
                <a:ln>
                  <a:noFill/>
                </a:ln>
                <a:solidFill>
                  <a:srgbClr val="020202"/>
                </a:solidFill>
                <a:effectLst/>
                <a:latin typeface="Consolas" pitchFamily="49" charset="0"/>
                <a:cs typeface="Arial" pitchFamily="34" charset="0"/>
              </a:rPr>
              <a:t>model depth = site; </a:t>
            </a:r>
            <a:br>
              <a:rPr kumimoji="0" lang="en-US" altLang="en-US" sz="1200" b="0" i="0" u="none" strike="noStrike" cap="none" normalizeH="0" baseline="0" dirty="0">
                <a:ln>
                  <a:noFill/>
                </a:ln>
                <a:solidFill>
                  <a:srgbClr val="020202"/>
                </a:solidFill>
                <a:effectLst/>
                <a:latin typeface="Consolas" pitchFamily="49" charset="0"/>
                <a:cs typeface="Arial" pitchFamily="34" charset="0"/>
              </a:rPr>
            </a:br>
            <a:r>
              <a:rPr kumimoji="0" lang="en-US" altLang="en-US" sz="1200" b="0" i="0" u="none" strike="noStrike" cap="none" normalizeH="0" baseline="0" dirty="0">
                <a:ln>
                  <a:noFill/>
                </a:ln>
                <a:solidFill>
                  <a:srgbClr val="020202"/>
                </a:solidFill>
                <a:effectLst/>
                <a:latin typeface="Consolas" pitchFamily="49" charset="0"/>
                <a:cs typeface="Arial" pitchFamily="34" charset="0"/>
              </a:rPr>
              <a:t>means site / HOVTEST = BF t; </a:t>
            </a:r>
            <a:br>
              <a:rPr kumimoji="0" lang="en-US" altLang="en-US" sz="1200" b="0" i="0" u="none" strike="noStrike" cap="none" normalizeH="0" baseline="0" dirty="0">
                <a:ln>
                  <a:noFill/>
                </a:ln>
                <a:solidFill>
                  <a:srgbClr val="020202"/>
                </a:solidFill>
                <a:effectLst/>
                <a:latin typeface="Consolas" pitchFamily="49" charset="0"/>
                <a:cs typeface="Arial" pitchFamily="34" charset="0"/>
              </a:rPr>
            </a:br>
            <a:r>
              <a:rPr kumimoji="0" lang="en-US" altLang="en-US" sz="1200" b="0" i="0" u="none" strike="noStrike" cap="none" normalizeH="0" baseline="0" dirty="0">
                <a:ln>
                  <a:noFill/>
                </a:ln>
                <a:solidFill>
                  <a:srgbClr val="020202"/>
                </a:solidFill>
                <a:effectLst/>
                <a:latin typeface="Consolas" pitchFamily="49" charset="0"/>
                <a:cs typeface="Arial" pitchFamily="34" charset="0"/>
              </a:rPr>
              <a:t>run; </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 name="Slide Number Placeholder 6"/>
          <p:cNvSpPr>
            <a:spLocks noGrp="1"/>
          </p:cNvSpPr>
          <p:nvPr>
            <p:ph type="sldNum" sz="quarter" idx="12"/>
          </p:nvPr>
        </p:nvSpPr>
        <p:spPr/>
        <p:txBody>
          <a:bodyPr/>
          <a:lstStyle/>
          <a:p>
            <a:fld id="{EE8B6FDC-AF46-8943-8028-33C4E23152A2}" type="slidenum">
              <a:rPr lang="en-US" smtClean="0"/>
              <a:t>8</a:t>
            </a:fld>
            <a:endParaRPr lang="en-US"/>
          </a:p>
        </p:txBody>
      </p:sp>
    </p:spTree>
    <p:extLst>
      <p:ext uri="{BB962C8B-B14F-4D97-AF65-F5344CB8AC3E}">
        <p14:creationId xmlns:p14="http://schemas.microsoft.com/office/powerpoint/2010/main" val="318375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5" grpId="0"/>
      <p:bldP spid="15" grpId="0"/>
      <p:bldP spid="16" grpId="0"/>
      <p:bldP spid="17" grpId="0"/>
      <p:bldP spid="18" grpId="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962" y="36577"/>
            <a:ext cx="7886700" cy="988186"/>
          </a:xfrm>
        </p:spPr>
        <p:txBody>
          <a:bodyPr>
            <a:normAutofit/>
          </a:bodyPr>
          <a:lstStyle/>
          <a:p>
            <a:pPr algn="ctr"/>
            <a:r>
              <a:rPr lang="en-US" sz="2800" b="1" dirty="0">
                <a:latin typeface="+mn-lt"/>
              </a:rPr>
              <a:t>Archeology Example ANOVA Formulas</a:t>
            </a:r>
          </a:p>
        </p:txBody>
      </p:sp>
      <p:pic>
        <p:nvPicPr>
          <p:cNvPr id="10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9184" y="877824"/>
            <a:ext cx="8168296"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EE8B6FDC-AF46-8943-8028-33C4E23152A2}" type="slidenum">
              <a:rPr lang="en-US" smtClean="0"/>
              <a:t>9</a:t>
            </a:fld>
            <a:endParaRPr lang="en-US"/>
          </a:p>
        </p:txBody>
      </p:sp>
    </p:spTree>
    <p:extLst>
      <p:ext uri="{BB962C8B-B14F-4D97-AF65-F5344CB8AC3E}">
        <p14:creationId xmlns:p14="http://schemas.microsoft.com/office/powerpoint/2010/main" val="1505818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1565</TotalTime>
  <Words>1389</Words>
  <Application>Microsoft Office PowerPoint</Application>
  <PresentationFormat>On-screen Show (4:3)</PresentationFormat>
  <Paragraphs>343</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Albany AMT</vt:lpstr>
      <vt:lpstr>Arial</vt:lpstr>
      <vt:lpstr>Calibri</vt:lpstr>
      <vt:lpstr>Calibri Light</vt:lpstr>
      <vt:lpstr>Consolas</vt:lpstr>
      <vt:lpstr>Office Theme</vt:lpstr>
      <vt:lpstr>Unit 5:  For Live Session Assignment</vt:lpstr>
      <vt:lpstr>Archeology in New Mexico</vt:lpstr>
      <vt:lpstr>Archaeology Example</vt:lpstr>
      <vt:lpstr>Archeology Example Assumptions: Normality</vt:lpstr>
      <vt:lpstr>Archeology Example Assumptions: Homogeneity (Equal SD)</vt:lpstr>
      <vt:lpstr>Archeology Example Assumption: Independence </vt:lpstr>
      <vt:lpstr>First Ask: Is there reason to believe any of them are different?</vt:lpstr>
      <vt:lpstr>Archeology Example 6 Steps for ANOVA F Test (diff means)</vt:lpstr>
      <vt:lpstr>Archeology Example ANOVA Formulas</vt:lpstr>
      <vt:lpstr>Now Look for Differences Between Group Using t-Statistic</vt:lpstr>
      <vt:lpstr>SAS and R Code for Archeology Example</vt:lpstr>
      <vt:lpstr>Unequal Standard Deviations in Groups (You need this for the homework)</vt:lpstr>
      <vt:lpstr>Unequal SD Example: Data, Means, StdDev, Boxplot</vt:lpstr>
      <vt:lpstr>Normality Assumption</vt:lpstr>
      <vt:lpstr>Unequal SD Example: Homogeneity of Variance Assumption</vt:lpstr>
      <vt:lpstr>Unequal SD Example: Do not do ANOVA Assuming Equal SDs For Groups</vt:lpstr>
      <vt:lpstr>Unequal SD Example:  Welch's ANOVA and  Kruskal-Wallis Test </vt:lpstr>
      <vt:lpstr>Conduct Welch T Tests to Evaluate Differences Between Groups</vt:lpstr>
      <vt:lpstr>SAS and R Code Unequal Example</vt:lpstr>
      <vt:lpstr>Flowchart for Analyzing Continuous Response and Categorical Variables with ANOVA</vt:lpstr>
      <vt:lpstr>Quick Quiz Question 1 (&lt;15 min)</vt:lpstr>
      <vt:lpstr>Quick Quiz Question 2 (&lt; 15 min)</vt:lpstr>
      <vt:lpstr>Question 1 ( &lt; 2 hours )</vt:lpstr>
      <vt:lpstr>Question 1</vt:lpstr>
      <vt:lpstr>PowerPoint Presentation</vt:lpstr>
      <vt:lpstr>PowerPoint Presentation</vt:lpstr>
      <vt:lpstr>PowerPoint Presentation</vt:lpstr>
      <vt:lpstr>Scope of inference</vt:lpstr>
      <vt:lpstr>Equal Standard Deviations</vt:lpstr>
      <vt:lpstr>PowerPoint Presentation</vt:lpstr>
      <vt:lpstr>PowerPoint Presentation</vt:lpstr>
      <vt:lpstr>PowerPoint Presentation</vt:lpstr>
      <vt:lpstr>PowerPoint Presentation</vt:lpstr>
      <vt:lpstr>PowerPoint Presentation</vt:lpstr>
      <vt:lpstr>Independence </vt:lpstr>
      <vt:lpstr>ANOVA test</vt:lpstr>
      <vt:lpstr>PowerPoint Presentation</vt:lpstr>
      <vt:lpstr>PowerPoint Presentation</vt:lpstr>
      <vt:lpstr>Takeaways and Questions (1 hour)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 For Live Session</dc:title>
  <dc:creator>Microsoft Office User</dc:creator>
  <cp:lastModifiedBy>Adeel Qureshi</cp:lastModifiedBy>
  <cp:revision>42</cp:revision>
  <dcterms:created xsi:type="dcterms:W3CDTF">2020-01-26T13:33:07Z</dcterms:created>
  <dcterms:modified xsi:type="dcterms:W3CDTF">2020-12-01T18:02:26Z</dcterms:modified>
</cp:coreProperties>
</file>